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146" y="-2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46FE7A-6B8E-4C25-A3A9-05BA368CFECE}" type="datetimeFigureOut">
              <a:rPr lang="tr-TR" smtClean="0"/>
              <a:t>28.2.2016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9A9899-4E43-405C-89CE-8831AB028617}" type="slidenum">
              <a:rPr lang="tr-TR" smtClean="0"/>
              <a:t>‹#›</a:t>
            </a:fld>
            <a:endParaRPr lang="tr-TR"/>
          </a:p>
        </p:txBody>
      </p:sp>
    </p:spTree>
    <p:extLst>
      <p:ext uri="{BB962C8B-B14F-4D97-AF65-F5344CB8AC3E}">
        <p14:creationId xmlns:p14="http://schemas.microsoft.com/office/powerpoint/2010/main" val="4158934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D113458-B8EF-4ED7-BEA4-F8E9FDC65D7F}" type="slidenum">
              <a:rPr lang="tr-TR" smtClean="0"/>
              <a:pPr/>
              <a:t>29</a:t>
            </a:fld>
            <a:endParaRPr lang="tr-TR"/>
          </a:p>
        </p:txBody>
      </p:sp>
    </p:spTree>
    <p:extLst>
      <p:ext uri="{BB962C8B-B14F-4D97-AF65-F5344CB8AC3E}">
        <p14:creationId xmlns:p14="http://schemas.microsoft.com/office/powerpoint/2010/main" val="3455877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28.2.2016</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28.2.2016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28.2.2016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28.2.2016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28.2.2016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28.2.2016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28.2.2016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28.2.2016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28.2.2016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28.2.2016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28.2.2016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28.2.2016</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tr/imgres?imgurl=http://www.beykenttimes.com/yazar/derskayit93.jpg&amp;imgrefurl=http://beykenttimes.com/haber_detay.asp?id=386&amp;usg=__xGeE9QCzEvrtU-ssqS-LPWLjrzk=&amp;h=231&amp;w=295&amp;sz=8&amp;hl=tr&amp;start=5&amp;zoom=1&amp;tbnid=JpPqBFm6oxc3OM:&amp;tbnh=90&amp;tbnw=115&amp;ei=4AV8T8mBFqm00QW-8qDfDQ&amp;prev=/search?q=DERS&amp;hl=tr&amp;safe=active&amp;sa=N&amp;gbv=2&amp;tbm=isch&amp;itbs=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836712"/>
            <a:ext cx="7632848" cy="2304256"/>
          </a:xfrm>
        </p:spPr>
        <p:txBody>
          <a:bodyPr>
            <a:normAutofit fontScale="90000"/>
          </a:bodyPr>
          <a:lstStyle/>
          <a:p>
            <a:r>
              <a:rPr lang="tr-TR" b="1" dirty="0" smtClean="0">
                <a:solidFill>
                  <a:srgbClr val="FF0000"/>
                </a:solidFill>
              </a:rPr>
              <a:t/>
            </a:r>
            <a:br>
              <a:rPr lang="tr-TR" b="1" dirty="0" smtClean="0">
                <a:solidFill>
                  <a:srgbClr val="FF0000"/>
                </a:solidFill>
              </a:rPr>
            </a:br>
            <a:r>
              <a:rPr lang="tr-TR" b="1" dirty="0">
                <a:solidFill>
                  <a:srgbClr val="FF0000"/>
                </a:solidFill>
              </a:rPr>
              <a:t/>
            </a:r>
            <a:br>
              <a:rPr lang="tr-TR" b="1" dirty="0">
                <a:solidFill>
                  <a:srgbClr val="FF0000"/>
                </a:solidFill>
              </a:rPr>
            </a:br>
            <a:r>
              <a:rPr lang="tr-TR" b="1" dirty="0" smtClean="0">
                <a:solidFill>
                  <a:srgbClr val="FF0000"/>
                </a:solidFill>
              </a:rPr>
              <a:t>TEMEL </a:t>
            </a:r>
            <a:r>
              <a:rPr lang="tr-TR" b="1" dirty="0">
                <a:solidFill>
                  <a:srgbClr val="FF0000"/>
                </a:solidFill>
              </a:rPr>
              <a:t>EĞİTİMDEN </a:t>
            </a:r>
            <a:r>
              <a:rPr lang="tr-TR" dirty="0">
                <a:solidFill>
                  <a:srgbClr val="FF0000"/>
                </a:solidFill>
              </a:rPr>
              <a:t/>
            </a:r>
            <a:br>
              <a:rPr lang="tr-TR" dirty="0">
                <a:solidFill>
                  <a:srgbClr val="FF0000"/>
                </a:solidFill>
              </a:rPr>
            </a:br>
            <a:r>
              <a:rPr lang="tr-TR" b="1" dirty="0">
                <a:solidFill>
                  <a:srgbClr val="FF0000"/>
                </a:solidFill>
              </a:rPr>
              <a:t>ORTAÖĞRETİME GEÇİŞ SINAV SİSTEMİ TANITIMI</a:t>
            </a:r>
            <a:br>
              <a:rPr lang="tr-TR" b="1" dirty="0">
                <a:solidFill>
                  <a:srgbClr val="FF0000"/>
                </a:solidFill>
              </a:rPr>
            </a:br>
            <a:endParaRPr lang="tr-TR" dirty="0"/>
          </a:p>
        </p:txBody>
      </p:sp>
      <p:pic>
        <p:nvPicPr>
          <p:cNvPr id="4" name="Picture 2" descr="http://www.ogretmenplatformu.com/wp-content/uploads/2013/07/oneri-sistem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9732" y="3356992"/>
            <a:ext cx="4345110"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7362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0"/>
            <a:ext cx="7239000" cy="764704"/>
          </a:xfrm>
        </p:spPr>
        <p:txBody>
          <a:bodyPr>
            <a:normAutofit fontScale="90000"/>
          </a:bodyPr>
          <a:lstStyle/>
          <a:p>
            <a:pPr algn="ctr"/>
            <a:r>
              <a:rPr lang="tr-TR" sz="4800" dirty="0">
                <a:solidFill>
                  <a:srgbClr val="FF0000"/>
                </a:solidFill>
                <a:effectLst/>
              </a:rPr>
              <a:t>Uygulama</a:t>
            </a:r>
            <a:endParaRPr lang="tr-TR" sz="4800" dirty="0"/>
          </a:p>
        </p:txBody>
      </p:sp>
      <p:sp>
        <p:nvSpPr>
          <p:cNvPr id="3" name="İçerik Yer Tutucusu 2"/>
          <p:cNvSpPr>
            <a:spLocks noGrp="1"/>
          </p:cNvSpPr>
          <p:nvPr>
            <p:ph idx="1"/>
          </p:nvPr>
        </p:nvSpPr>
        <p:spPr>
          <a:xfrm>
            <a:off x="323528" y="838200"/>
            <a:ext cx="8424936" cy="5687144"/>
          </a:xfrm>
        </p:spPr>
        <p:txBody>
          <a:bodyPr>
            <a:normAutofit/>
          </a:bodyPr>
          <a:lstStyle/>
          <a:p>
            <a:r>
              <a:rPr lang="tr-TR" dirty="0"/>
              <a:t>8. sınıf öğrencileri sınav için </a:t>
            </a:r>
            <a:r>
              <a:rPr lang="tr-TR" b="1" u="sng" dirty="0"/>
              <a:t>ücret yatırmayacaklardır. </a:t>
            </a:r>
          </a:p>
          <a:p>
            <a:pPr marL="0" indent="0">
              <a:buNone/>
            </a:pPr>
            <a:endParaRPr lang="tr-TR" dirty="0" smtClean="0"/>
          </a:p>
          <a:p>
            <a:r>
              <a:rPr lang="tr-TR" dirty="0" smtClean="0"/>
              <a:t>PYBS </a:t>
            </a:r>
            <a:r>
              <a:rPr lang="tr-TR" dirty="0"/>
              <a:t>(Parasız Yatılılık ve Bursluluk Sınavı)’</a:t>
            </a:r>
            <a:r>
              <a:rPr lang="tr-TR" dirty="0" err="1"/>
              <a:t>na</a:t>
            </a:r>
            <a:r>
              <a:rPr lang="tr-TR" dirty="0"/>
              <a:t> girecek öğrenciler için ayrıca sınav yapılmayacak, Ortaöğretime Yerleştirmeye Esas Puanı ile </a:t>
            </a:r>
            <a:r>
              <a:rPr lang="tr-TR" dirty="0" smtClean="0"/>
              <a:t>değerlendirileceklerdir</a:t>
            </a:r>
          </a:p>
          <a:p>
            <a:endParaRPr lang="tr-TR" dirty="0"/>
          </a:p>
          <a:p>
            <a:r>
              <a:rPr lang="tr-TR" dirty="0" err="1"/>
              <a:t>PYBS’den</a:t>
            </a:r>
            <a:r>
              <a:rPr lang="tr-TR" dirty="0"/>
              <a:t> yararlanmak isteyen öğrencilerin başvuruları, 2014 PYBS Başvuru Kılavuzunda belirtilen tarihlerde kendi okullarından </a:t>
            </a:r>
            <a:r>
              <a:rPr lang="tr-TR" b="1" dirty="0"/>
              <a:t>E-Okul Sistemi üzerinden alınacaktır. </a:t>
            </a:r>
          </a:p>
          <a:p>
            <a:endParaRPr lang="tr-TR" dirty="0"/>
          </a:p>
          <a:p>
            <a:endParaRPr lang="tr-TR" dirty="0" smtClean="0"/>
          </a:p>
          <a:p>
            <a:endParaRPr lang="tr-TR" dirty="0"/>
          </a:p>
        </p:txBody>
      </p:sp>
    </p:spTree>
    <p:extLst>
      <p:ext uri="{BB962C8B-B14F-4D97-AF65-F5344CB8AC3E}">
        <p14:creationId xmlns:p14="http://schemas.microsoft.com/office/powerpoint/2010/main" val="955068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9472"/>
            <a:ext cx="7239000" cy="1143000"/>
          </a:xfrm>
        </p:spPr>
        <p:txBody>
          <a:bodyPr/>
          <a:lstStyle/>
          <a:p>
            <a:pPr algn="ctr"/>
            <a:r>
              <a:rPr lang="tr-TR" sz="5400" dirty="0">
                <a:solidFill>
                  <a:srgbClr val="FF0000"/>
                </a:solidFill>
              </a:rPr>
              <a:t>Uygulama</a:t>
            </a:r>
          </a:p>
        </p:txBody>
      </p:sp>
      <p:sp>
        <p:nvSpPr>
          <p:cNvPr id="3" name="İçerik Yer Tutucusu 2"/>
          <p:cNvSpPr>
            <a:spLocks noGrp="1"/>
          </p:cNvSpPr>
          <p:nvPr>
            <p:ph idx="1"/>
          </p:nvPr>
        </p:nvSpPr>
        <p:spPr>
          <a:xfrm>
            <a:off x="1043608" y="1700808"/>
            <a:ext cx="7467600" cy="4419600"/>
          </a:xfrm>
        </p:spPr>
        <p:txBody>
          <a:bodyPr/>
          <a:lstStyle/>
          <a:p>
            <a:r>
              <a:rPr lang="tr-TR" dirty="0"/>
              <a:t>E-Okul Sistemine kayıtlı 8. sınıf öğrencileri sınava girmek için ayrıca başvuru yapmayacaklardır. </a:t>
            </a:r>
            <a:endParaRPr lang="tr-TR" dirty="0" smtClean="0"/>
          </a:p>
          <a:p>
            <a:endParaRPr lang="tr-TR" dirty="0"/>
          </a:p>
          <a:p>
            <a:r>
              <a:rPr lang="tr-TR" dirty="0" smtClean="0"/>
              <a:t>Öğrencinin </a:t>
            </a:r>
            <a:r>
              <a:rPr lang="tr-TR" dirty="0"/>
              <a:t>sınava gireceği sınıf ve sıra bilgisi e-okul ve veli bilgilendirme sistemi üzerinden yayınlanacaktır. </a:t>
            </a:r>
          </a:p>
          <a:p>
            <a:endParaRPr lang="tr-TR" dirty="0" smtClean="0"/>
          </a:p>
          <a:p>
            <a:endParaRPr lang="tr-TR" dirty="0"/>
          </a:p>
        </p:txBody>
      </p:sp>
    </p:spTree>
    <p:extLst>
      <p:ext uri="{BB962C8B-B14F-4D97-AF65-F5344CB8AC3E}">
        <p14:creationId xmlns:p14="http://schemas.microsoft.com/office/powerpoint/2010/main" val="4084599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836712"/>
            <a:ext cx="7848872" cy="5399112"/>
          </a:xfrm>
        </p:spPr>
        <p:txBody>
          <a:bodyPr/>
          <a:lstStyle/>
          <a:p>
            <a:pPr marL="0" indent="0" algn="ctr">
              <a:buNone/>
            </a:pPr>
            <a:r>
              <a:rPr lang="tr-TR" sz="3200" b="1" dirty="0">
                <a:solidFill>
                  <a:srgbClr val="FF0000"/>
                </a:solidFill>
              </a:rPr>
              <a:t>Ortak Sınavlar Kapsamındaki </a:t>
            </a:r>
            <a:r>
              <a:rPr lang="tr-TR" sz="3200" b="1" dirty="0" smtClean="0">
                <a:solidFill>
                  <a:srgbClr val="FF0000"/>
                </a:solidFill>
              </a:rPr>
              <a:t>Dersler</a:t>
            </a:r>
          </a:p>
          <a:p>
            <a:pPr marL="0" indent="0">
              <a:buNone/>
            </a:pPr>
            <a:endParaRPr lang="tr-TR" dirty="0">
              <a:solidFill>
                <a:srgbClr val="FF0000"/>
              </a:solidFill>
            </a:endParaRPr>
          </a:p>
          <a:p>
            <a:pPr marL="0" indent="0">
              <a:buNone/>
            </a:pPr>
            <a:r>
              <a:rPr lang="tr-TR" b="1" dirty="0"/>
              <a:t>Türkçe</a:t>
            </a:r>
          </a:p>
          <a:p>
            <a:pPr marL="0" indent="0">
              <a:buNone/>
            </a:pPr>
            <a:r>
              <a:rPr lang="tr-TR" dirty="0"/>
              <a:t>Matematik</a:t>
            </a:r>
          </a:p>
          <a:p>
            <a:pPr marL="0" indent="0">
              <a:buNone/>
            </a:pPr>
            <a:r>
              <a:rPr lang="tr-TR" b="1" dirty="0"/>
              <a:t>Fen ve Teknoloji</a:t>
            </a:r>
          </a:p>
          <a:p>
            <a:pPr marL="0" indent="0">
              <a:buNone/>
            </a:pPr>
            <a:r>
              <a:rPr lang="tr-TR" dirty="0"/>
              <a:t>Din Kültürü ve Ahlâk Bilgisi</a:t>
            </a:r>
          </a:p>
          <a:p>
            <a:pPr marL="0" indent="0">
              <a:buNone/>
            </a:pPr>
            <a:r>
              <a:rPr lang="tr-TR" b="1" dirty="0"/>
              <a:t>T.C. İnkılap Tarihi ve Atatürkçülük</a:t>
            </a:r>
          </a:p>
          <a:p>
            <a:pPr marL="0" indent="0">
              <a:buNone/>
            </a:pPr>
            <a:r>
              <a:rPr lang="tr-TR" dirty="0"/>
              <a:t>Yabancı </a:t>
            </a:r>
            <a:r>
              <a:rPr lang="tr-TR" dirty="0" smtClean="0"/>
              <a:t>Dil</a:t>
            </a:r>
            <a:endParaRPr lang="tr-TR" dirty="0"/>
          </a:p>
        </p:txBody>
      </p:sp>
      <p:pic>
        <p:nvPicPr>
          <p:cNvPr id="4" name="Picture 5" descr="ANd9GcR-9lEzH6jwiaVij-CP4SWzKqiNB4iNAS2qjgQBTDMc7l2dgSp127SVSw">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1916832"/>
            <a:ext cx="3096344" cy="331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7750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332656"/>
            <a:ext cx="7239000" cy="1143000"/>
          </a:xfrm>
        </p:spPr>
        <p:txBody>
          <a:bodyPr/>
          <a:lstStyle/>
          <a:p>
            <a:pPr algn="ctr"/>
            <a:r>
              <a:rPr lang="tr-TR" sz="5400" dirty="0">
                <a:solidFill>
                  <a:srgbClr val="FF0000"/>
                </a:solidFill>
                <a:effectLst/>
              </a:rPr>
              <a:t>Uygulama</a:t>
            </a:r>
          </a:p>
        </p:txBody>
      </p:sp>
      <p:sp>
        <p:nvSpPr>
          <p:cNvPr id="3" name="İçerik Yer Tutucusu 2"/>
          <p:cNvSpPr>
            <a:spLocks noGrp="1"/>
          </p:cNvSpPr>
          <p:nvPr>
            <p:ph idx="1"/>
          </p:nvPr>
        </p:nvSpPr>
        <p:spPr>
          <a:xfrm>
            <a:off x="755576" y="1700808"/>
            <a:ext cx="7848872" cy="4707632"/>
          </a:xfrm>
        </p:spPr>
        <p:txBody>
          <a:bodyPr/>
          <a:lstStyle/>
          <a:p>
            <a:r>
              <a:rPr lang="tr-TR" dirty="0"/>
              <a:t>Ortak sınavlar, her dönem iki yazılısı olan </a:t>
            </a:r>
            <a:r>
              <a:rPr lang="tr-TR" dirty="0" smtClean="0"/>
              <a:t>derslerden </a:t>
            </a:r>
            <a:r>
              <a:rPr lang="tr-TR" b="1" u="sng" dirty="0" smtClean="0"/>
              <a:t>birincisi</a:t>
            </a:r>
            <a:r>
              <a:rPr lang="tr-TR" dirty="0"/>
              <a:t>, üç yazılısı olan derslerden ise </a:t>
            </a:r>
            <a:r>
              <a:rPr lang="tr-TR" b="1" u="sng" dirty="0" smtClean="0"/>
              <a:t>ikincisi</a:t>
            </a:r>
            <a:r>
              <a:rPr lang="tr-TR" dirty="0" smtClean="0"/>
              <a:t> olmak </a:t>
            </a:r>
            <a:r>
              <a:rPr lang="tr-TR" dirty="0"/>
              <a:t>üzere, akademik takvime göre işlenen </a:t>
            </a:r>
            <a:r>
              <a:rPr lang="tr-TR" dirty="0" smtClean="0"/>
              <a:t>müfredatı kapsayacak </a:t>
            </a:r>
            <a:r>
              <a:rPr lang="tr-TR" dirty="0"/>
              <a:t>şekilde </a:t>
            </a:r>
            <a:r>
              <a:rPr lang="tr-TR" dirty="0" smtClean="0"/>
              <a:t>yapılacak</a:t>
            </a:r>
          </a:p>
          <a:p>
            <a:pPr marL="0" indent="0">
              <a:buNone/>
            </a:pPr>
            <a:endParaRPr lang="tr-TR" dirty="0"/>
          </a:p>
          <a:p>
            <a:r>
              <a:rPr lang="tr-TR" dirty="0"/>
              <a:t>Ortak sınavlar her dönem iki okul gününe yayılarak yapılacak, o günlerde sınav yapılacak okullarda ders işlenmeyecek</a:t>
            </a:r>
          </a:p>
        </p:txBody>
      </p:sp>
    </p:spTree>
    <p:extLst>
      <p:ext uri="{BB962C8B-B14F-4D97-AF65-F5344CB8AC3E}">
        <p14:creationId xmlns:p14="http://schemas.microsoft.com/office/powerpoint/2010/main" val="3308914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260648"/>
            <a:ext cx="7239000" cy="1143000"/>
          </a:xfrm>
        </p:spPr>
        <p:txBody>
          <a:bodyPr/>
          <a:lstStyle/>
          <a:p>
            <a:pPr algn="ctr"/>
            <a:r>
              <a:rPr lang="tr-TR" sz="5400" dirty="0">
                <a:solidFill>
                  <a:srgbClr val="FF0000"/>
                </a:solidFill>
                <a:effectLst/>
                <a:latin typeface="+mn-lt"/>
              </a:rPr>
              <a:t>Uygulama</a:t>
            </a:r>
          </a:p>
        </p:txBody>
      </p:sp>
      <p:sp>
        <p:nvSpPr>
          <p:cNvPr id="3" name="İçerik Yer Tutucusu 2"/>
          <p:cNvSpPr>
            <a:spLocks noGrp="1"/>
          </p:cNvSpPr>
          <p:nvPr>
            <p:ph idx="1"/>
          </p:nvPr>
        </p:nvSpPr>
        <p:spPr>
          <a:xfrm>
            <a:off x="755576" y="1700808"/>
            <a:ext cx="7848872" cy="4824536"/>
          </a:xfrm>
        </p:spPr>
        <p:txBody>
          <a:bodyPr/>
          <a:lstStyle/>
          <a:p>
            <a:r>
              <a:rPr lang="tr-TR" dirty="0"/>
              <a:t>Sorular çoktan seçmeli (4 seçenekli) </a:t>
            </a:r>
            <a:r>
              <a:rPr lang="tr-TR" dirty="0" smtClean="0"/>
              <a:t>olacak</a:t>
            </a:r>
          </a:p>
          <a:p>
            <a:endParaRPr lang="tr-TR" dirty="0"/>
          </a:p>
          <a:p>
            <a:r>
              <a:rPr lang="tr-TR" dirty="0"/>
              <a:t>Yanlış cevap sayısı doğru cevap sayısını </a:t>
            </a:r>
            <a:r>
              <a:rPr lang="tr-TR" dirty="0" smtClean="0"/>
              <a:t>etkilemeyecek</a:t>
            </a:r>
          </a:p>
          <a:p>
            <a:endParaRPr lang="tr-TR" dirty="0"/>
          </a:p>
          <a:p>
            <a:r>
              <a:rPr lang="tr-TR" dirty="0"/>
              <a:t>Ortak sınavlar orta ve uzun </a:t>
            </a:r>
            <a:r>
              <a:rPr lang="tr-TR" dirty="0" smtClean="0"/>
              <a:t>vadede açık </a:t>
            </a:r>
            <a:r>
              <a:rPr lang="tr-TR" dirty="0"/>
              <a:t>uçlu soruları da içerecek hale dönüştürülecek</a:t>
            </a:r>
          </a:p>
        </p:txBody>
      </p:sp>
      <p:pic>
        <p:nvPicPr>
          <p:cNvPr id="4" name="Picture 2" descr="http://www.tikhaber.com/wp-content/uploads/2013/06/bilgi.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2564904"/>
            <a:ext cx="17526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1318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260648"/>
            <a:ext cx="7239000" cy="1143000"/>
          </a:xfrm>
        </p:spPr>
        <p:txBody>
          <a:bodyPr/>
          <a:lstStyle/>
          <a:p>
            <a:pPr algn="ctr"/>
            <a:r>
              <a:rPr lang="tr-TR" sz="5400" dirty="0">
                <a:solidFill>
                  <a:srgbClr val="FF0000"/>
                </a:solidFill>
                <a:effectLst/>
                <a:latin typeface="+mn-lt"/>
              </a:rPr>
              <a:t>Uygulama</a:t>
            </a:r>
          </a:p>
        </p:txBody>
      </p:sp>
      <p:sp>
        <p:nvSpPr>
          <p:cNvPr id="3" name="İçerik Yer Tutucusu 2"/>
          <p:cNvSpPr>
            <a:spLocks noGrp="1"/>
          </p:cNvSpPr>
          <p:nvPr>
            <p:ph idx="1"/>
          </p:nvPr>
        </p:nvSpPr>
        <p:spPr>
          <a:xfrm>
            <a:off x="755576" y="1700808"/>
            <a:ext cx="7848872" cy="4824536"/>
          </a:xfrm>
        </p:spPr>
        <p:txBody>
          <a:bodyPr>
            <a:normAutofit/>
          </a:bodyPr>
          <a:lstStyle/>
          <a:p>
            <a:r>
              <a:rPr lang="tr-TR" dirty="0" smtClean="0"/>
              <a:t>Öğrenciler </a:t>
            </a:r>
            <a:r>
              <a:rPr lang="tr-TR" dirty="0"/>
              <a:t>ortak sınavlara olağanüstü haller ve özel durumlar dışında kendi okullarında </a:t>
            </a:r>
            <a:r>
              <a:rPr lang="tr-TR" dirty="0" smtClean="0"/>
              <a:t>girecek</a:t>
            </a:r>
          </a:p>
          <a:p>
            <a:endParaRPr lang="tr-TR" dirty="0"/>
          </a:p>
          <a:p>
            <a:r>
              <a:rPr lang="tr-TR" dirty="0"/>
              <a:t>Sınavda görevlendirilecek öğretmenler </a:t>
            </a:r>
            <a:r>
              <a:rPr lang="tr-TR" dirty="0" smtClean="0"/>
              <a:t>kendi okullarından </a:t>
            </a:r>
            <a:r>
              <a:rPr lang="tr-TR" dirty="0"/>
              <a:t>farklı bir okulda görev </a:t>
            </a:r>
            <a:r>
              <a:rPr lang="tr-TR" dirty="0" smtClean="0"/>
              <a:t>yapacak</a:t>
            </a:r>
          </a:p>
          <a:p>
            <a:endParaRPr lang="tr-TR" dirty="0"/>
          </a:p>
          <a:p>
            <a:r>
              <a:rPr lang="tr-TR" dirty="0"/>
              <a:t>Merkezi değerlendirme yazılılarında sınav güvenliğine yönelik olarak farklı </a:t>
            </a:r>
            <a:r>
              <a:rPr lang="tr-TR" dirty="0" smtClean="0"/>
              <a:t>kişiye özgü olmayan kitapçık </a:t>
            </a:r>
            <a:r>
              <a:rPr lang="tr-TR" dirty="0"/>
              <a:t>türleri hazırlanacaktır</a:t>
            </a:r>
            <a:r>
              <a:rPr lang="tr-TR" dirty="0" smtClean="0"/>
              <a:t>.</a:t>
            </a:r>
            <a:endParaRPr lang="tr-TR" dirty="0"/>
          </a:p>
        </p:txBody>
      </p:sp>
    </p:spTree>
    <p:extLst>
      <p:ext uri="{BB962C8B-B14F-4D97-AF65-F5344CB8AC3E}">
        <p14:creationId xmlns:p14="http://schemas.microsoft.com/office/powerpoint/2010/main" val="18771147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260648"/>
            <a:ext cx="7239000" cy="1143000"/>
          </a:xfrm>
        </p:spPr>
        <p:txBody>
          <a:bodyPr/>
          <a:lstStyle/>
          <a:p>
            <a:pPr algn="ctr"/>
            <a:r>
              <a:rPr lang="tr-TR" sz="5400" dirty="0">
                <a:solidFill>
                  <a:srgbClr val="FF0000"/>
                </a:solidFill>
                <a:effectLst/>
                <a:latin typeface="+mn-lt"/>
              </a:rPr>
              <a:t>Uygulama</a:t>
            </a:r>
          </a:p>
        </p:txBody>
      </p:sp>
      <p:sp>
        <p:nvSpPr>
          <p:cNvPr id="3" name="İçerik Yer Tutucusu 2"/>
          <p:cNvSpPr>
            <a:spLocks noGrp="1"/>
          </p:cNvSpPr>
          <p:nvPr>
            <p:ph idx="1"/>
          </p:nvPr>
        </p:nvSpPr>
        <p:spPr>
          <a:xfrm>
            <a:off x="755576" y="1700808"/>
            <a:ext cx="7848872" cy="4824536"/>
          </a:xfrm>
        </p:spPr>
        <p:txBody>
          <a:bodyPr/>
          <a:lstStyle/>
          <a:p>
            <a:endParaRPr lang="tr-TR" dirty="0" smtClean="0"/>
          </a:p>
          <a:p>
            <a:r>
              <a:rPr lang="tr-TR" dirty="0" smtClean="0"/>
              <a:t>Geçerli </a:t>
            </a:r>
            <a:r>
              <a:rPr lang="tr-TR" dirty="0"/>
              <a:t>bir mazereti sebebiyle ortak sınava </a:t>
            </a:r>
            <a:r>
              <a:rPr lang="tr-TR" dirty="0" smtClean="0"/>
              <a:t>giremeyen </a:t>
            </a:r>
            <a:r>
              <a:rPr lang="tr-TR" dirty="0"/>
              <a:t>öğrenciler için önceden belirlenen bir </a:t>
            </a:r>
            <a:r>
              <a:rPr lang="tr-TR" dirty="0" err="1" smtClean="0"/>
              <a:t>haftasonunda</a:t>
            </a:r>
            <a:r>
              <a:rPr lang="tr-TR" dirty="0" smtClean="0"/>
              <a:t> </a:t>
            </a:r>
            <a:r>
              <a:rPr lang="tr-TR" dirty="0"/>
              <a:t>mazeret sınavı yapılacak </a:t>
            </a:r>
            <a:endParaRPr lang="tr-TR" dirty="0" smtClean="0"/>
          </a:p>
          <a:p>
            <a:endParaRPr lang="tr-TR" dirty="0"/>
          </a:p>
          <a:p>
            <a:r>
              <a:rPr lang="tr-TR" dirty="0"/>
              <a:t>Mazeret sınavı, belirlenen sınav merkezlerinde </a:t>
            </a:r>
            <a:r>
              <a:rPr lang="tr-TR" dirty="0" smtClean="0"/>
              <a:t>yapılacak </a:t>
            </a:r>
          </a:p>
        </p:txBody>
      </p:sp>
      <p:pic>
        <p:nvPicPr>
          <p:cNvPr id="4" name="Picture 2" descr="http://www.tikhaber.com/wp-content/uploads/2013/06/bilgi.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41573" y="459548"/>
            <a:ext cx="17526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4476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135741263_f9caf9b59f (1).jpg"/>
          <p:cNvPicPr>
            <a:picLocks noGrp="1" noChangeAspect="1"/>
          </p:cNvPicPr>
          <p:nvPr>
            <p:ph idx="1"/>
          </p:nvPr>
        </p:nvPicPr>
        <p:blipFill>
          <a:blip r:embed="rId2" cstate="print"/>
          <a:stretch>
            <a:fillRect/>
          </a:stretch>
        </p:blipFill>
        <p:spPr>
          <a:xfrm>
            <a:off x="899592" y="188640"/>
            <a:ext cx="7272808" cy="6264696"/>
          </a:xfrm>
        </p:spPr>
      </p:pic>
    </p:spTree>
    <p:extLst>
      <p:ext uri="{BB962C8B-B14F-4D97-AF65-F5344CB8AC3E}">
        <p14:creationId xmlns:p14="http://schemas.microsoft.com/office/powerpoint/2010/main" val="39906169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548680"/>
            <a:ext cx="8291264" cy="5283696"/>
          </a:xfrm>
        </p:spPr>
        <p:txBody>
          <a:bodyPr>
            <a:normAutofit/>
          </a:bodyPr>
          <a:lstStyle/>
          <a:p>
            <a:pPr marL="0" indent="0" algn="ctr">
              <a:buNone/>
            </a:pPr>
            <a:endParaRPr lang="tr-TR" sz="4800" dirty="0" smtClean="0"/>
          </a:p>
          <a:p>
            <a:pPr marL="0" indent="0" algn="ctr">
              <a:buNone/>
            </a:pPr>
            <a:r>
              <a:rPr lang="tr-TR" sz="4800" b="1" dirty="0" smtClean="0">
                <a:solidFill>
                  <a:srgbClr val="FF0000"/>
                </a:solidFill>
              </a:rPr>
              <a:t>ORTAÖĞRETİME YERLEŞTİRMEYE </a:t>
            </a:r>
            <a:r>
              <a:rPr lang="tr-TR" sz="4800" b="1" dirty="0">
                <a:solidFill>
                  <a:srgbClr val="FF0000"/>
                </a:solidFill>
              </a:rPr>
              <a:t>ESAS</a:t>
            </a:r>
          </a:p>
          <a:p>
            <a:pPr marL="0" indent="0" algn="ctr">
              <a:buNone/>
            </a:pPr>
            <a:r>
              <a:rPr lang="tr-TR" sz="4800" b="1" dirty="0">
                <a:solidFill>
                  <a:srgbClr val="FF0000"/>
                </a:solidFill>
              </a:rPr>
              <a:t>PUANIN HESAPLANMASI</a:t>
            </a:r>
          </a:p>
        </p:txBody>
      </p:sp>
      <p:pic>
        <p:nvPicPr>
          <p:cNvPr id="4" name="Picture 2" descr="http://www.tikhaber.com/wp-content/uploads/2013/06/bilgi.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064" y="4310773"/>
            <a:ext cx="17526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302766">
            <a:off x="2297799" y="4553063"/>
            <a:ext cx="1547212" cy="12377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79946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260648"/>
            <a:ext cx="7671048" cy="1143000"/>
          </a:xfrm>
        </p:spPr>
        <p:txBody>
          <a:bodyPr/>
          <a:lstStyle/>
          <a:p>
            <a:r>
              <a:rPr lang="tr-TR" sz="4400" dirty="0">
                <a:solidFill>
                  <a:srgbClr val="FF0000"/>
                </a:solidFill>
                <a:effectLst/>
              </a:rPr>
              <a:t>Yılsonu </a:t>
            </a:r>
            <a:r>
              <a:rPr lang="tr-TR" sz="4400" dirty="0" smtClean="0">
                <a:solidFill>
                  <a:srgbClr val="FF0000"/>
                </a:solidFill>
                <a:effectLst/>
              </a:rPr>
              <a:t>Başarı Puanı</a:t>
            </a:r>
            <a:endParaRPr lang="tr-TR" sz="4400" dirty="0">
              <a:solidFill>
                <a:srgbClr val="FF0000"/>
              </a:solidFill>
              <a:effectLst/>
            </a:endParaRPr>
          </a:p>
        </p:txBody>
      </p:sp>
      <p:sp>
        <p:nvSpPr>
          <p:cNvPr id="3" name="İçerik Yer Tutucusu 2"/>
          <p:cNvSpPr>
            <a:spLocks noGrp="1"/>
          </p:cNvSpPr>
          <p:nvPr>
            <p:ph idx="1"/>
          </p:nvPr>
        </p:nvSpPr>
        <p:spPr>
          <a:xfrm>
            <a:off x="899592" y="1628800"/>
            <a:ext cx="7683624" cy="4419600"/>
          </a:xfrm>
        </p:spPr>
        <p:txBody>
          <a:bodyPr>
            <a:normAutofit/>
          </a:bodyPr>
          <a:lstStyle/>
          <a:p>
            <a:endParaRPr lang="tr-TR" dirty="0" smtClean="0"/>
          </a:p>
          <a:p>
            <a:r>
              <a:rPr lang="tr-TR" dirty="0" smtClean="0"/>
              <a:t>Yılsonu </a:t>
            </a:r>
            <a:r>
              <a:rPr lang="tr-TR" dirty="0"/>
              <a:t>başarı puanı, not ile değerlendirilen tüm </a:t>
            </a:r>
            <a:r>
              <a:rPr lang="tr-TR" dirty="0" smtClean="0"/>
              <a:t>derslerin ağırlıklı </a:t>
            </a:r>
            <a:r>
              <a:rPr lang="tr-TR" dirty="0"/>
              <a:t>yılsonu puanlarının o dersin haftalık ders </a:t>
            </a:r>
            <a:r>
              <a:rPr lang="tr-TR" dirty="0" smtClean="0"/>
              <a:t>saati sayısı </a:t>
            </a:r>
            <a:r>
              <a:rPr lang="tr-TR" dirty="0"/>
              <a:t>ile çarpımının o sınıfa ait haftalık ders </a:t>
            </a:r>
            <a:r>
              <a:rPr lang="tr-TR" dirty="0" smtClean="0"/>
              <a:t>saatleri toplamına </a:t>
            </a:r>
            <a:r>
              <a:rPr lang="tr-TR" dirty="0"/>
              <a:t>bölümünden elde edilen puanı ifade </a:t>
            </a:r>
            <a:r>
              <a:rPr lang="tr-TR" dirty="0" smtClean="0"/>
              <a:t>eder. </a:t>
            </a:r>
          </a:p>
          <a:p>
            <a:endParaRPr lang="tr-TR" dirty="0"/>
          </a:p>
          <a:p>
            <a:r>
              <a:rPr lang="tr-TR" dirty="0" smtClean="0"/>
              <a:t>Puanlama </a:t>
            </a:r>
            <a:r>
              <a:rPr lang="tr-TR" dirty="0"/>
              <a:t>100 tam puan üzerinden yapılacaktır</a:t>
            </a:r>
          </a:p>
        </p:txBody>
      </p:sp>
    </p:spTree>
    <p:extLst>
      <p:ext uri="{BB962C8B-B14F-4D97-AF65-F5344CB8AC3E}">
        <p14:creationId xmlns:p14="http://schemas.microsoft.com/office/powerpoint/2010/main" val="4058207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saf-ama-düşünceli-insan_395384.jpg"/>
          <p:cNvPicPr>
            <a:picLocks noGrp="1" noChangeAspect="1"/>
          </p:cNvPicPr>
          <p:nvPr>
            <p:ph idx="1"/>
          </p:nvPr>
        </p:nvPicPr>
        <p:blipFill>
          <a:blip r:embed="rId2" cstate="print"/>
          <a:stretch>
            <a:fillRect/>
          </a:stretch>
        </p:blipFill>
        <p:spPr>
          <a:xfrm>
            <a:off x="2051732" y="1935163"/>
            <a:ext cx="5040536" cy="4389437"/>
          </a:xfrm>
        </p:spPr>
      </p:pic>
    </p:spTree>
    <p:extLst>
      <p:ext uri="{BB962C8B-B14F-4D97-AF65-F5344CB8AC3E}">
        <p14:creationId xmlns:p14="http://schemas.microsoft.com/office/powerpoint/2010/main" val="23145430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260648"/>
            <a:ext cx="7239000" cy="864096"/>
          </a:xfrm>
        </p:spPr>
        <p:txBody>
          <a:bodyPr/>
          <a:lstStyle/>
          <a:p>
            <a:pPr algn="ctr"/>
            <a:r>
              <a:rPr lang="tr-TR" sz="4400" dirty="0" smtClean="0">
                <a:solidFill>
                  <a:srgbClr val="FF0000"/>
                </a:solidFill>
              </a:rPr>
              <a:t>Ek Puan</a:t>
            </a:r>
            <a:endParaRPr lang="tr-TR" sz="4400" dirty="0">
              <a:solidFill>
                <a:srgbClr val="FF0000"/>
              </a:solidFill>
            </a:endParaRPr>
          </a:p>
        </p:txBody>
      </p:sp>
      <p:sp>
        <p:nvSpPr>
          <p:cNvPr id="3" name="İçerik Yer Tutucusu 2"/>
          <p:cNvSpPr>
            <a:spLocks noGrp="1"/>
          </p:cNvSpPr>
          <p:nvPr>
            <p:ph idx="1"/>
          </p:nvPr>
        </p:nvSpPr>
        <p:spPr>
          <a:xfrm>
            <a:off x="611560" y="1340768"/>
            <a:ext cx="7992888" cy="4851648"/>
          </a:xfrm>
        </p:spPr>
        <p:txBody>
          <a:bodyPr/>
          <a:lstStyle/>
          <a:p>
            <a:pPr marL="0" indent="0">
              <a:buNone/>
            </a:pPr>
            <a:endParaRPr lang="tr-TR" dirty="0" smtClean="0"/>
          </a:p>
          <a:p>
            <a:pPr marL="0" indent="0">
              <a:buNone/>
            </a:pPr>
            <a:r>
              <a:rPr lang="tr-TR" dirty="0" smtClean="0"/>
              <a:t>Türkiye </a:t>
            </a:r>
            <a:r>
              <a:rPr lang="tr-TR" dirty="0"/>
              <a:t>Bilimsel ve Teknolojik Araştırma Kurumu (TÜBİTAK) tarafından gerçekleştirilen uluslararası bilim olimpiyatları ve matematik olimpiyat sınavları ile proje yarışmalarında, ulusal elemelerden geçtikten sonra ülkemizi temsil etme hakkı kazanmış olan öğrencilere, katıldıkları yılın yılsonu başarı puanlarına belirlenen oranda ek puan verilecektir.</a:t>
            </a:r>
          </a:p>
          <a:p>
            <a:endParaRPr lang="tr-TR" dirty="0"/>
          </a:p>
        </p:txBody>
      </p:sp>
    </p:spTree>
    <p:extLst>
      <p:ext uri="{BB962C8B-B14F-4D97-AF65-F5344CB8AC3E}">
        <p14:creationId xmlns:p14="http://schemas.microsoft.com/office/powerpoint/2010/main" val="26599712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0"/>
            <a:ext cx="7239000" cy="899592"/>
          </a:xfrm>
        </p:spPr>
        <p:txBody>
          <a:bodyPr/>
          <a:lstStyle/>
          <a:p>
            <a:pPr algn="ctr"/>
            <a:r>
              <a:rPr lang="tr-TR" sz="4400" dirty="0" smtClean="0">
                <a:solidFill>
                  <a:srgbClr val="FF0000"/>
                </a:solidFill>
              </a:rPr>
              <a:t>Ek Puan</a:t>
            </a:r>
            <a:endParaRPr lang="tr-TR" sz="4400" dirty="0">
              <a:solidFill>
                <a:srgbClr val="FF0000"/>
              </a:solidFill>
            </a:endParaRPr>
          </a:p>
        </p:txBody>
      </p:sp>
      <p:sp>
        <p:nvSpPr>
          <p:cNvPr id="3" name="İçerik Yer Tutucusu 2"/>
          <p:cNvSpPr>
            <a:spLocks noGrp="1"/>
          </p:cNvSpPr>
          <p:nvPr>
            <p:ph idx="1"/>
          </p:nvPr>
        </p:nvSpPr>
        <p:spPr>
          <a:xfrm>
            <a:off x="683568" y="838199"/>
            <a:ext cx="8352928" cy="5931937"/>
          </a:xfrm>
        </p:spPr>
        <p:txBody>
          <a:bodyPr>
            <a:normAutofit/>
          </a:bodyPr>
          <a:lstStyle/>
          <a:p>
            <a:pPr algn="just"/>
            <a:r>
              <a:rPr lang="tr-TR" dirty="0" smtClean="0"/>
              <a:t>Buna göre öğrencinin yarışmalara </a:t>
            </a:r>
            <a:r>
              <a:rPr lang="tr-TR" dirty="0"/>
              <a:t>katıldıkları yıla ait yılsonu başarı puanına; yılsonu başarı puanının </a:t>
            </a:r>
            <a:endParaRPr lang="tr-TR" dirty="0" smtClean="0"/>
          </a:p>
          <a:p>
            <a:pPr marL="0" indent="0" algn="just">
              <a:buNone/>
            </a:pPr>
            <a:endParaRPr lang="tr-TR" dirty="0" smtClean="0"/>
          </a:p>
          <a:p>
            <a:pPr algn="just"/>
            <a:r>
              <a:rPr lang="es-ES" sz="2800" dirty="0" smtClean="0"/>
              <a:t>Altın </a:t>
            </a:r>
            <a:r>
              <a:rPr lang="es-ES" sz="2800" dirty="0"/>
              <a:t>madalya alan veya birinci olanlar için </a:t>
            </a:r>
            <a:r>
              <a:rPr lang="es-ES" sz="2800" b="1" dirty="0"/>
              <a:t>% 10'u</a:t>
            </a:r>
            <a:r>
              <a:rPr lang="es-ES" sz="2800" dirty="0"/>
              <a:t>, </a:t>
            </a:r>
            <a:endParaRPr lang="tr-TR" sz="2800" dirty="0" smtClean="0"/>
          </a:p>
          <a:p>
            <a:pPr algn="just"/>
            <a:endParaRPr lang="tr-TR" dirty="0"/>
          </a:p>
          <a:p>
            <a:pPr algn="just"/>
            <a:r>
              <a:rPr lang="tr-TR" sz="2800" dirty="0" smtClean="0"/>
              <a:t>Gümüş </a:t>
            </a:r>
            <a:r>
              <a:rPr lang="tr-TR" sz="2800" dirty="0"/>
              <a:t>madalya alan veya ikinci olanlar için </a:t>
            </a:r>
            <a:r>
              <a:rPr lang="tr-TR" sz="2800" b="1" dirty="0"/>
              <a:t>% 9'u</a:t>
            </a:r>
            <a:r>
              <a:rPr lang="tr-TR" sz="2800" dirty="0"/>
              <a:t>, </a:t>
            </a:r>
            <a:endParaRPr lang="tr-TR" sz="2800" dirty="0" smtClean="0"/>
          </a:p>
          <a:p>
            <a:pPr algn="just"/>
            <a:endParaRPr lang="tr-TR" dirty="0"/>
          </a:p>
          <a:p>
            <a:pPr algn="just"/>
            <a:r>
              <a:rPr lang="tr-TR" sz="2800" dirty="0" smtClean="0"/>
              <a:t>Bronz </a:t>
            </a:r>
            <a:r>
              <a:rPr lang="tr-TR" sz="2800" dirty="0"/>
              <a:t>madalya alan veya üçüncü olanlar için </a:t>
            </a:r>
            <a:r>
              <a:rPr lang="tr-TR" sz="2800" b="1" dirty="0"/>
              <a:t>% 8'i</a:t>
            </a:r>
            <a:r>
              <a:rPr lang="tr-TR" sz="2800" dirty="0"/>
              <a:t>, </a:t>
            </a:r>
            <a:endParaRPr lang="tr-TR" sz="2800" dirty="0" smtClean="0"/>
          </a:p>
          <a:p>
            <a:pPr algn="just"/>
            <a:endParaRPr lang="tr-TR" dirty="0"/>
          </a:p>
          <a:p>
            <a:pPr algn="just"/>
            <a:r>
              <a:rPr lang="nb-NO" sz="2800" dirty="0" smtClean="0"/>
              <a:t>Bu </a:t>
            </a:r>
            <a:r>
              <a:rPr lang="nb-NO" sz="2800" dirty="0"/>
              <a:t>etkinliklere katılanlar için de </a:t>
            </a:r>
            <a:r>
              <a:rPr lang="nb-NO" sz="2800" b="1" dirty="0"/>
              <a:t>% 7'si </a:t>
            </a:r>
          </a:p>
          <a:p>
            <a:pPr algn="just">
              <a:buNone/>
            </a:pPr>
            <a:r>
              <a:rPr lang="tr-TR" dirty="0" smtClean="0"/>
              <a:t>    oranında </a:t>
            </a:r>
            <a:r>
              <a:rPr lang="tr-TR" dirty="0"/>
              <a:t>ek puan eklenir. </a:t>
            </a:r>
          </a:p>
          <a:p>
            <a:endParaRPr lang="tr-TR" dirty="0"/>
          </a:p>
        </p:txBody>
      </p:sp>
      <p:pic>
        <p:nvPicPr>
          <p:cNvPr id="4" name="Picture 2" descr="http://www.5n1k.net/wp-content/uploads/2012/05/kredi-hesaplam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88957" y="5157191"/>
            <a:ext cx="2304256" cy="1612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0980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60648"/>
            <a:ext cx="8208912" cy="1331640"/>
          </a:xfrm>
        </p:spPr>
        <p:txBody>
          <a:bodyPr>
            <a:normAutofit/>
          </a:bodyPr>
          <a:lstStyle/>
          <a:p>
            <a:pPr algn="ctr"/>
            <a:r>
              <a:rPr lang="tr-TR" sz="4400" dirty="0" err="1">
                <a:solidFill>
                  <a:srgbClr val="FF0000"/>
                </a:solidFill>
                <a:effectLst/>
              </a:rPr>
              <a:t>Ağırlıklandırılmış</a:t>
            </a:r>
            <a:r>
              <a:rPr lang="tr-TR" sz="4400" dirty="0">
                <a:solidFill>
                  <a:srgbClr val="FF0000"/>
                </a:solidFill>
                <a:effectLst/>
              </a:rPr>
              <a:t> </a:t>
            </a:r>
            <a:r>
              <a:rPr lang="tr-TR" sz="4400" dirty="0" smtClean="0">
                <a:solidFill>
                  <a:srgbClr val="FF0000"/>
                </a:solidFill>
                <a:effectLst/>
              </a:rPr>
              <a:t> Ortak  Sınav Puanı</a:t>
            </a:r>
            <a:endParaRPr lang="tr-TR" sz="4400" dirty="0">
              <a:solidFill>
                <a:srgbClr val="FF0000"/>
              </a:solidFill>
              <a:effectLst/>
            </a:endParaRPr>
          </a:p>
        </p:txBody>
      </p:sp>
      <p:sp>
        <p:nvSpPr>
          <p:cNvPr id="3" name="İçerik Yer Tutucusu 2"/>
          <p:cNvSpPr>
            <a:spLocks noGrp="1"/>
          </p:cNvSpPr>
          <p:nvPr>
            <p:ph idx="1"/>
          </p:nvPr>
        </p:nvSpPr>
        <p:spPr>
          <a:xfrm>
            <a:off x="611560" y="1628800"/>
            <a:ext cx="8136904" cy="4752528"/>
          </a:xfrm>
        </p:spPr>
        <p:txBody>
          <a:bodyPr>
            <a:normAutofit/>
          </a:bodyPr>
          <a:lstStyle/>
          <a:p>
            <a:endParaRPr lang="tr-TR" dirty="0" smtClean="0"/>
          </a:p>
          <a:p>
            <a:r>
              <a:rPr lang="tr-TR" dirty="0" smtClean="0"/>
              <a:t>Ortak </a:t>
            </a:r>
            <a:r>
              <a:rPr lang="tr-TR" dirty="0"/>
              <a:t>Sınavlar kapsamında, sınavı gerçekleştirilen derslerden alınan puanlar kendi ağırlık katsayıları ile çarpılacaktır. Çarpımların toplamından elde edilen değerin derslerin ağırlık katsayılarının toplamına bölünmesi suretiyle </a:t>
            </a:r>
            <a:r>
              <a:rPr lang="tr-TR" dirty="0" err="1"/>
              <a:t>ağırlıklandırılmış</a:t>
            </a:r>
            <a:r>
              <a:rPr lang="tr-TR" dirty="0"/>
              <a:t> ortak sınav puanı hesaplanacaktır</a:t>
            </a:r>
            <a:r>
              <a:rPr lang="tr-TR" dirty="0" smtClean="0"/>
              <a:t>.</a:t>
            </a:r>
          </a:p>
          <a:p>
            <a:pPr marL="0" indent="0">
              <a:buNone/>
            </a:pPr>
            <a:endParaRPr lang="tr-TR" dirty="0" smtClean="0"/>
          </a:p>
          <a:p>
            <a:r>
              <a:rPr lang="tr-TR" dirty="0" smtClean="0"/>
              <a:t>Puanlama </a:t>
            </a:r>
            <a:r>
              <a:rPr lang="tr-TR" dirty="0"/>
              <a:t>700 tam puan üzerinden yapılacaktır.</a:t>
            </a:r>
          </a:p>
        </p:txBody>
      </p:sp>
    </p:spTree>
    <p:extLst>
      <p:ext uri="{BB962C8B-B14F-4D97-AF65-F5344CB8AC3E}">
        <p14:creationId xmlns:p14="http://schemas.microsoft.com/office/powerpoint/2010/main" val="3222657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76672"/>
            <a:ext cx="8280920" cy="836712"/>
          </a:xfrm>
        </p:spPr>
        <p:txBody>
          <a:bodyPr/>
          <a:lstStyle/>
          <a:p>
            <a:pPr algn="ctr"/>
            <a:r>
              <a:rPr lang="tr-TR" sz="4400" dirty="0" smtClean="0">
                <a:solidFill>
                  <a:srgbClr val="FF0000"/>
                </a:solidFill>
              </a:rPr>
              <a:t>Ortak Sınav Sonuçları</a:t>
            </a:r>
            <a:endParaRPr lang="tr-TR" sz="4400" dirty="0">
              <a:solidFill>
                <a:srgbClr val="FF0000"/>
              </a:solidFill>
            </a:endParaRPr>
          </a:p>
        </p:txBody>
      </p:sp>
      <p:sp>
        <p:nvSpPr>
          <p:cNvPr id="3" name="İçerik Yer Tutucusu 2"/>
          <p:cNvSpPr>
            <a:spLocks noGrp="1"/>
          </p:cNvSpPr>
          <p:nvPr>
            <p:ph idx="1"/>
          </p:nvPr>
        </p:nvSpPr>
        <p:spPr>
          <a:xfrm>
            <a:off x="683568" y="1628800"/>
            <a:ext cx="7848872" cy="5544616"/>
          </a:xfrm>
        </p:spPr>
        <p:txBody>
          <a:bodyPr/>
          <a:lstStyle/>
          <a:p>
            <a:endParaRPr lang="tr-TR" dirty="0" smtClean="0"/>
          </a:p>
          <a:p>
            <a:pPr algn="just"/>
            <a:r>
              <a:rPr lang="tr-TR" dirty="0"/>
              <a:t>Ortak sınavların sonuçları Bakanlık tarafından, sınav takviminde belirtilen tarihlerde e-Okul sistemine işlenecektir. </a:t>
            </a:r>
            <a:endParaRPr lang="tr-TR" dirty="0" smtClean="0"/>
          </a:p>
          <a:p>
            <a:pPr marL="0" indent="0" algn="just">
              <a:buNone/>
            </a:pPr>
            <a:endParaRPr lang="tr-TR" dirty="0"/>
          </a:p>
          <a:p>
            <a:r>
              <a:rPr lang="tr-TR" dirty="0" smtClean="0"/>
              <a:t>Öğrencilere sınav </a:t>
            </a:r>
            <a:r>
              <a:rPr lang="tr-TR" dirty="0"/>
              <a:t>sonuç belgesi </a:t>
            </a:r>
            <a:r>
              <a:rPr lang="tr-TR" dirty="0" smtClean="0"/>
              <a:t>ayrıca gönderilmeyecektir</a:t>
            </a:r>
            <a:r>
              <a:rPr lang="tr-TR" dirty="0"/>
              <a:t>. </a:t>
            </a:r>
          </a:p>
          <a:p>
            <a:pPr>
              <a:buNone/>
            </a:pPr>
            <a:endParaRPr lang="tr-TR" dirty="0"/>
          </a:p>
        </p:txBody>
      </p:sp>
    </p:spTree>
    <p:extLst>
      <p:ext uri="{BB962C8B-B14F-4D97-AF65-F5344CB8AC3E}">
        <p14:creationId xmlns:p14="http://schemas.microsoft.com/office/powerpoint/2010/main" val="21785295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0"/>
            <a:ext cx="7992888" cy="1259632"/>
          </a:xfrm>
        </p:spPr>
        <p:txBody>
          <a:bodyPr>
            <a:normAutofit fontScale="90000"/>
          </a:bodyPr>
          <a:lstStyle/>
          <a:p>
            <a:pPr algn="ctr"/>
            <a:r>
              <a:rPr lang="tr-TR" sz="4000" dirty="0">
                <a:solidFill>
                  <a:srgbClr val="FF0000"/>
                </a:solidFill>
                <a:effectLst/>
              </a:rPr>
              <a:t>Yerleştirmeye </a:t>
            </a:r>
            <a:r>
              <a:rPr lang="tr-TR" sz="4000" dirty="0" smtClean="0">
                <a:solidFill>
                  <a:srgbClr val="FF0000"/>
                </a:solidFill>
                <a:effectLst/>
              </a:rPr>
              <a:t>Esas Puanın Hesaplanması</a:t>
            </a:r>
            <a:endParaRPr lang="tr-TR" sz="4000" dirty="0">
              <a:solidFill>
                <a:srgbClr val="FF0000"/>
              </a:solidFill>
              <a:effectLst/>
            </a:endParaRPr>
          </a:p>
        </p:txBody>
      </p:sp>
      <p:sp>
        <p:nvSpPr>
          <p:cNvPr id="3" name="İçerik Yer Tutucusu 2"/>
          <p:cNvSpPr>
            <a:spLocks noGrp="1"/>
          </p:cNvSpPr>
          <p:nvPr>
            <p:ph idx="1"/>
          </p:nvPr>
        </p:nvSpPr>
        <p:spPr>
          <a:xfrm>
            <a:off x="611560" y="1484784"/>
            <a:ext cx="8064896" cy="4968552"/>
          </a:xfrm>
        </p:spPr>
        <p:txBody>
          <a:bodyPr/>
          <a:lstStyle/>
          <a:p>
            <a:r>
              <a:rPr lang="tr-TR" dirty="0"/>
              <a:t>Öğrencilerin 6, 7 ve 8 inci sınıf yılsonu başarı puanları </a:t>
            </a:r>
            <a:r>
              <a:rPr lang="tr-TR" dirty="0" smtClean="0"/>
              <a:t>ile 8 </a:t>
            </a:r>
            <a:r>
              <a:rPr lang="tr-TR" dirty="0"/>
              <a:t>inci sınıf </a:t>
            </a:r>
            <a:r>
              <a:rPr lang="tr-TR" dirty="0" err="1"/>
              <a:t>ağırlıklandırılmış</a:t>
            </a:r>
            <a:r>
              <a:rPr lang="tr-TR" dirty="0"/>
              <a:t> ortak sınav puanı toplanacaktır. </a:t>
            </a:r>
            <a:endParaRPr lang="tr-TR" dirty="0" smtClean="0"/>
          </a:p>
          <a:p>
            <a:endParaRPr lang="tr-TR" dirty="0"/>
          </a:p>
          <a:p>
            <a:r>
              <a:rPr lang="tr-TR" dirty="0" smtClean="0"/>
              <a:t>Elde </a:t>
            </a:r>
            <a:r>
              <a:rPr lang="tr-TR" dirty="0"/>
              <a:t>edilen toplam ikiye bölünerek yerleştirmeye esas puan elde edilecektir</a:t>
            </a:r>
            <a:r>
              <a:rPr lang="tr-TR" dirty="0" smtClean="0"/>
              <a:t>.</a:t>
            </a:r>
          </a:p>
          <a:p>
            <a:endParaRPr lang="tr-TR" dirty="0"/>
          </a:p>
          <a:p>
            <a:r>
              <a:rPr lang="tr-TR" dirty="0"/>
              <a:t>Puanlama 500 tam puan üzerinden yapılacaktır</a:t>
            </a:r>
          </a:p>
        </p:txBody>
      </p:sp>
    </p:spTree>
    <p:extLst>
      <p:ext uri="{BB962C8B-B14F-4D97-AF65-F5344CB8AC3E}">
        <p14:creationId xmlns:p14="http://schemas.microsoft.com/office/powerpoint/2010/main" val="9510045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76672"/>
            <a:ext cx="8219256" cy="6192688"/>
          </a:xfrm>
        </p:spPr>
        <p:txBody>
          <a:bodyPr>
            <a:normAutofit/>
          </a:bodyPr>
          <a:lstStyle/>
          <a:p>
            <a:pPr>
              <a:buNone/>
            </a:pPr>
            <a:r>
              <a:rPr lang="tr-TR" sz="3600" b="1" u="sng" dirty="0" smtClean="0">
                <a:solidFill>
                  <a:srgbClr val="FF0000"/>
                </a:solidFill>
              </a:rPr>
              <a:t>Örnek:</a:t>
            </a:r>
          </a:p>
          <a:p>
            <a:pPr>
              <a:buNone/>
            </a:pPr>
            <a:endParaRPr lang="tr-TR" sz="3600" b="1" u="sng" dirty="0">
              <a:solidFill>
                <a:srgbClr val="FF0000"/>
              </a:solidFill>
            </a:endParaRPr>
          </a:p>
        </p:txBody>
      </p:sp>
      <p:graphicFrame>
        <p:nvGraphicFramePr>
          <p:cNvPr id="4" name="3 Tablo"/>
          <p:cNvGraphicFramePr>
            <a:graphicFrameLocks noGrp="1"/>
          </p:cNvGraphicFramePr>
          <p:nvPr/>
        </p:nvGraphicFramePr>
        <p:xfrm>
          <a:off x="539552" y="1268759"/>
          <a:ext cx="8136904" cy="6766560"/>
        </p:xfrm>
        <a:graphic>
          <a:graphicData uri="http://schemas.openxmlformats.org/drawingml/2006/table">
            <a:tbl>
              <a:tblPr firstRow="1" bandRow="1">
                <a:tableStyleId>{5C22544A-7EE6-4342-B048-85BDC9FD1C3A}</a:tableStyleId>
              </a:tblPr>
              <a:tblGrid>
                <a:gridCol w="4608512"/>
                <a:gridCol w="3528392"/>
              </a:tblGrid>
              <a:tr h="479639">
                <a:tc>
                  <a:txBody>
                    <a:bodyPr/>
                    <a:lstStyle/>
                    <a:p>
                      <a:r>
                        <a:rPr lang="tr-TR" sz="2400" dirty="0" smtClean="0"/>
                        <a:t>Sınıf</a:t>
                      </a:r>
                      <a:endParaRPr lang="tr-TR" sz="2400" dirty="0"/>
                    </a:p>
                  </a:txBody>
                  <a:tcPr/>
                </a:tc>
                <a:tc>
                  <a:txBody>
                    <a:bodyPr/>
                    <a:lstStyle/>
                    <a:p>
                      <a:r>
                        <a:rPr lang="tr-TR" sz="2400" dirty="0" smtClean="0"/>
                        <a:t>Yıl Sonu Başarı Puanları</a:t>
                      </a:r>
                      <a:endParaRPr lang="tr-TR" sz="2400" dirty="0"/>
                    </a:p>
                  </a:txBody>
                  <a:tcPr/>
                </a:tc>
              </a:tr>
              <a:tr h="827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kern="1200" baseline="0" dirty="0" smtClean="0">
                          <a:solidFill>
                            <a:schemeClr val="dk1"/>
                          </a:solidFill>
                          <a:latin typeface="+mn-lt"/>
                          <a:ea typeface="+mn-ea"/>
                          <a:cs typeface="+mn-cs"/>
                        </a:rPr>
                        <a:t>6.Sınıf Yılsonu Başarı Puanı 	</a:t>
                      </a:r>
                    </a:p>
                    <a:p>
                      <a:endParaRPr lang="tr-TR"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kern="1200" baseline="0" dirty="0" smtClean="0">
                          <a:solidFill>
                            <a:schemeClr val="dk1"/>
                          </a:solidFill>
                          <a:latin typeface="+mn-lt"/>
                          <a:ea typeface="+mn-ea"/>
                          <a:cs typeface="+mn-cs"/>
                        </a:rPr>
                        <a:t>75.8700 	</a:t>
                      </a:r>
                    </a:p>
                    <a:p>
                      <a:endParaRPr lang="tr-TR" sz="2400" dirty="0"/>
                    </a:p>
                  </a:txBody>
                  <a:tcPr/>
                </a:tc>
              </a:tr>
              <a:tr h="8278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kern="1200" baseline="0" dirty="0" smtClean="0">
                          <a:solidFill>
                            <a:schemeClr val="dk1"/>
                          </a:solidFill>
                          <a:latin typeface="+mn-lt"/>
                          <a:ea typeface="+mn-ea"/>
                          <a:cs typeface="+mn-cs"/>
                        </a:rPr>
                        <a:t>7.Sınıf Yılsonu Başarı Puanı 	</a:t>
                      </a:r>
                    </a:p>
                    <a:p>
                      <a:endParaRPr lang="tr-TR"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kern="1200" baseline="0" dirty="0" smtClean="0">
                          <a:solidFill>
                            <a:schemeClr val="dk1"/>
                          </a:solidFill>
                          <a:latin typeface="+mn-lt"/>
                          <a:ea typeface="+mn-ea"/>
                          <a:cs typeface="+mn-cs"/>
                        </a:rPr>
                        <a:t>68.9700 	</a:t>
                      </a:r>
                    </a:p>
                    <a:p>
                      <a:endParaRPr lang="tr-TR" sz="2400" dirty="0"/>
                    </a:p>
                  </a:txBody>
                  <a:tcPr/>
                </a:tc>
              </a:tr>
              <a:tr h="827870">
                <a:tc>
                  <a:txBody>
                    <a:bodyPr/>
                    <a:lstStyle/>
                    <a:p>
                      <a:r>
                        <a:rPr lang="tr-TR" sz="2400" kern="1200" baseline="0" dirty="0" smtClean="0">
                          <a:solidFill>
                            <a:schemeClr val="dk1"/>
                          </a:solidFill>
                          <a:latin typeface="+mn-lt"/>
                          <a:ea typeface="+mn-ea"/>
                          <a:cs typeface="+mn-cs"/>
                        </a:rPr>
                        <a:t>8.Sınıf Yılsonu Başarı Puanı 	</a:t>
                      </a:r>
                    </a:p>
                    <a:p>
                      <a:endParaRPr lang="tr-TR" sz="2400"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kern="1200" baseline="0" dirty="0" smtClean="0">
                          <a:solidFill>
                            <a:schemeClr val="dk1"/>
                          </a:solidFill>
                          <a:latin typeface="+mn-lt"/>
                          <a:ea typeface="+mn-ea"/>
                          <a:cs typeface="+mn-cs"/>
                        </a:rPr>
                        <a:t>78.2292 	</a:t>
                      </a:r>
                    </a:p>
                    <a:p>
                      <a:endParaRPr lang="tr-TR" sz="2400" dirty="0"/>
                    </a:p>
                  </a:txBody>
                  <a:tcPr/>
                </a:tc>
              </a:tr>
              <a:tr h="11826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kern="1200" baseline="0" dirty="0" err="1" smtClean="0">
                          <a:solidFill>
                            <a:schemeClr val="dk1"/>
                          </a:solidFill>
                          <a:latin typeface="+mn-lt"/>
                          <a:ea typeface="+mn-ea"/>
                          <a:cs typeface="+mn-cs"/>
                        </a:rPr>
                        <a:t>Ağırlıklandırılmış</a:t>
                      </a:r>
                      <a:r>
                        <a:rPr lang="tr-TR" sz="2400" kern="1200" baseline="0" dirty="0" smtClean="0">
                          <a:solidFill>
                            <a:schemeClr val="dk1"/>
                          </a:solidFill>
                          <a:latin typeface="+mn-lt"/>
                          <a:ea typeface="+mn-ea"/>
                          <a:cs typeface="+mn-cs"/>
                        </a:rPr>
                        <a:t>  Ortak Sınav Puanı (AOSP)</a:t>
                      </a:r>
                    </a:p>
                    <a:p>
                      <a:endParaRPr lang="tr-TR"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kern="1200" baseline="0" dirty="0" smtClean="0">
                          <a:solidFill>
                            <a:schemeClr val="dk1"/>
                          </a:solidFill>
                          <a:latin typeface="+mn-lt"/>
                          <a:ea typeface="+mn-ea"/>
                          <a:cs typeface="+mn-cs"/>
                        </a:rPr>
                        <a:t>519.1667 	</a:t>
                      </a:r>
                    </a:p>
                    <a:p>
                      <a:endParaRPr lang="tr-TR" sz="2400" dirty="0"/>
                    </a:p>
                  </a:txBody>
                  <a:tcPr/>
                </a:tc>
              </a:tr>
              <a:tr h="11826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b="1" kern="1200" baseline="0" dirty="0" smtClean="0">
                          <a:solidFill>
                            <a:schemeClr val="dk1"/>
                          </a:solidFill>
                          <a:latin typeface="+mn-lt"/>
                          <a:ea typeface="+mn-ea"/>
                          <a:cs typeface="+mn-cs"/>
                        </a:rPr>
                        <a:t>Yerleştirmeye Esas Puan (YEP) 	</a:t>
                      </a:r>
                    </a:p>
                    <a:p>
                      <a:endParaRPr lang="tr-TR"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b="1" kern="1200" baseline="0" dirty="0" smtClean="0">
                          <a:solidFill>
                            <a:schemeClr val="dk1"/>
                          </a:solidFill>
                          <a:latin typeface="+mn-lt"/>
                          <a:ea typeface="+mn-ea"/>
                          <a:cs typeface="+mn-cs"/>
                        </a:rPr>
                        <a:t>371.1179 	</a:t>
                      </a:r>
                    </a:p>
                    <a:p>
                      <a:endParaRPr lang="tr-TR" sz="2400" dirty="0"/>
                    </a:p>
                  </a:txBody>
                  <a:tcPr/>
                </a:tc>
              </a:tr>
            </a:tbl>
          </a:graphicData>
        </a:graphic>
      </p:graphicFrame>
    </p:spTree>
    <p:extLst>
      <p:ext uri="{BB962C8B-B14F-4D97-AF65-F5344CB8AC3E}">
        <p14:creationId xmlns:p14="http://schemas.microsoft.com/office/powerpoint/2010/main" val="4616565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838200"/>
            <a:ext cx="7787208" cy="4967064"/>
          </a:xfrm>
        </p:spPr>
        <p:txBody>
          <a:bodyPr>
            <a:normAutofit/>
          </a:bodyPr>
          <a:lstStyle/>
          <a:p>
            <a:pPr marL="0" indent="0" algn="ctr">
              <a:buNone/>
            </a:pPr>
            <a:endParaRPr lang="tr-TR" sz="5400" b="1" dirty="0" smtClean="0">
              <a:solidFill>
                <a:srgbClr val="FF0000"/>
              </a:solidFill>
            </a:endParaRPr>
          </a:p>
          <a:p>
            <a:pPr marL="0" indent="0" algn="ctr">
              <a:buNone/>
            </a:pPr>
            <a:r>
              <a:rPr lang="tr-TR" sz="5400" b="1" dirty="0" smtClean="0">
                <a:solidFill>
                  <a:srgbClr val="FF0000"/>
                </a:solidFill>
              </a:rPr>
              <a:t>ORTAÖĞRETİME </a:t>
            </a:r>
            <a:r>
              <a:rPr lang="tr-TR" sz="5400" b="1" dirty="0">
                <a:solidFill>
                  <a:srgbClr val="FF0000"/>
                </a:solidFill>
              </a:rPr>
              <a:t>GEÇİŞ</a:t>
            </a:r>
          </a:p>
          <a:p>
            <a:pPr marL="0" indent="0" algn="ctr">
              <a:buNone/>
            </a:pPr>
            <a:r>
              <a:rPr lang="tr-TR" sz="5400" b="1" dirty="0">
                <a:solidFill>
                  <a:srgbClr val="FF0000"/>
                </a:solidFill>
              </a:rPr>
              <a:t>NASIL GERÇEKLEŞECEK?</a:t>
            </a:r>
          </a:p>
        </p:txBody>
      </p:sp>
      <p:pic>
        <p:nvPicPr>
          <p:cNvPr id="4" name="Picture 2" descr="http://www.tikhaber.com/wp-content/uploads/2013/06/bilgi.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0" y="4293096"/>
            <a:ext cx="17526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82985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88640"/>
            <a:ext cx="8064896" cy="1143000"/>
          </a:xfrm>
        </p:spPr>
        <p:txBody>
          <a:bodyPr>
            <a:normAutofit fontScale="90000"/>
          </a:bodyPr>
          <a:lstStyle/>
          <a:p>
            <a:r>
              <a:rPr lang="tr-TR" sz="4000" dirty="0">
                <a:solidFill>
                  <a:srgbClr val="FF0000"/>
                </a:solidFill>
                <a:effectLst/>
              </a:rPr>
              <a:t>Ortaöğretime Geçiş Nasıl Gerçekleşecek?</a:t>
            </a:r>
          </a:p>
        </p:txBody>
      </p:sp>
      <p:sp>
        <p:nvSpPr>
          <p:cNvPr id="3" name="İçerik Yer Tutucusu 2"/>
          <p:cNvSpPr>
            <a:spLocks noGrp="1"/>
          </p:cNvSpPr>
          <p:nvPr>
            <p:ph idx="1"/>
          </p:nvPr>
        </p:nvSpPr>
        <p:spPr>
          <a:xfrm>
            <a:off x="755576" y="1700808"/>
            <a:ext cx="7776864" cy="4752528"/>
          </a:xfrm>
        </p:spPr>
        <p:txBody>
          <a:bodyPr/>
          <a:lstStyle/>
          <a:p>
            <a:r>
              <a:rPr lang="tr-TR" dirty="0"/>
              <a:t>Ortaöğretime yerleştirmeye esas puan, öğrencinin bir sonraki eğitim kademesinde devam edeceği </a:t>
            </a:r>
            <a:r>
              <a:rPr lang="tr-TR" dirty="0" smtClean="0"/>
              <a:t>okulun belirlenmesinde kullanılacak</a:t>
            </a:r>
          </a:p>
          <a:p>
            <a:endParaRPr lang="tr-TR" dirty="0"/>
          </a:p>
          <a:p>
            <a:r>
              <a:rPr lang="tr-TR" dirty="0"/>
              <a:t>Öğrencilerin yaptıkları okul tercihleri, puan esasına </a:t>
            </a:r>
            <a:r>
              <a:rPr lang="tr-TR" dirty="0" smtClean="0"/>
              <a:t>göre </a:t>
            </a:r>
            <a:r>
              <a:rPr lang="tr-TR" dirty="0"/>
              <a:t>değerlendirilecek ve yerleştirmeler merkezi </a:t>
            </a:r>
            <a:r>
              <a:rPr lang="tr-TR" dirty="0" smtClean="0"/>
              <a:t>olarak </a:t>
            </a:r>
            <a:r>
              <a:rPr lang="tr-TR" dirty="0"/>
              <a:t>elektronik ortamda gerçekleştirilecek </a:t>
            </a:r>
          </a:p>
        </p:txBody>
      </p:sp>
    </p:spTree>
    <p:extLst>
      <p:ext uri="{BB962C8B-B14F-4D97-AF65-F5344CB8AC3E}">
        <p14:creationId xmlns:p14="http://schemas.microsoft.com/office/powerpoint/2010/main" val="1509962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8208912" cy="1403648"/>
          </a:xfrm>
        </p:spPr>
        <p:txBody>
          <a:bodyPr>
            <a:normAutofit/>
          </a:bodyPr>
          <a:lstStyle/>
          <a:p>
            <a:r>
              <a:rPr lang="tr-TR" sz="4400" dirty="0">
                <a:solidFill>
                  <a:srgbClr val="FF0000"/>
                </a:solidFill>
                <a:effectLst/>
              </a:rPr>
              <a:t>Puan Eşitliği Halinde Ortaöğretime</a:t>
            </a:r>
            <a:br>
              <a:rPr lang="tr-TR" sz="4400" dirty="0">
                <a:solidFill>
                  <a:srgbClr val="FF0000"/>
                </a:solidFill>
                <a:effectLst/>
              </a:rPr>
            </a:br>
            <a:r>
              <a:rPr lang="tr-TR" sz="4400" dirty="0">
                <a:solidFill>
                  <a:srgbClr val="FF0000"/>
                </a:solidFill>
                <a:effectLst/>
              </a:rPr>
              <a:t>Yerleştirme Nasıl Gerçekleşecek?</a:t>
            </a:r>
          </a:p>
        </p:txBody>
      </p:sp>
      <p:sp>
        <p:nvSpPr>
          <p:cNvPr id="3" name="İçerik Yer Tutucusu 2"/>
          <p:cNvSpPr>
            <a:spLocks noGrp="1"/>
          </p:cNvSpPr>
          <p:nvPr>
            <p:ph idx="1"/>
          </p:nvPr>
        </p:nvSpPr>
        <p:spPr>
          <a:xfrm>
            <a:off x="539552" y="1556792"/>
            <a:ext cx="8424936" cy="4851648"/>
          </a:xfrm>
        </p:spPr>
        <p:txBody>
          <a:bodyPr>
            <a:normAutofit/>
          </a:bodyPr>
          <a:lstStyle/>
          <a:p>
            <a:pPr marL="0" indent="0">
              <a:buNone/>
            </a:pPr>
            <a:r>
              <a:rPr lang="tr-TR" dirty="0"/>
              <a:t>Yerleştirmeye esas puanların eşit olması </a:t>
            </a:r>
            <a:r>
              <a:rPr lang="tr-TR" dirty="0" smtClean="0"/>
              <a:t>durumunda aşağıdaki </a:t>
            </a:r>
            <a:r>
              <a:rPr lang="tr-TR" dirty="0"/>
              <a:t>öncelik sıralamasına göre </a:t>
            </a:r>
            <a:r>
              <a:rPr lang="tr-TR" dirty="0" smtClean="0"/>
              <a:t>yerleştirme yapılacaktır:</a:t>
            </a:r>
          </a:p>
          <a:p>
            <a:pPr marL="0" indent="0">
              <a:buNone/>
            </a:pPr>
            <a:endParaRPr lang="tr-TR" dirty="0" smtClean="0"/>
          </a:p>
          <a:p>
            <a:r>
              <a:rPr lang="tr-TR" dirty="0"/>
              <a:t>1. </a:t>
            </a:r>
            <a:r>
              <a:rPr lang="tr-TR" dirty="0" err="1"/>
              <a:t>Ağırlıklandırılmış</a:t>
            </a:r>
            <a:r>
              <a:rPr lang="tr-TR" dirty="0"/>
              <a:t> ortak sınav puanı</a:t>
            </a:r>
            <a:r>
              <a:rPr lang="tr-TR" dirty="0" smtClean="0"/>
              <a:t>,</a:t>
            </a:r>
          </a:p>
          <a:p>
            <a:r>
              <a:rPr lang="tr-TR" dirty="0"/>
              <a:t>2. Sırasıyla 8, 7 ve 6 </a:t>
            </a:r>
            <a:r>
              <a:rPr lang="tr-TR" dirty="0" err="1"/>
              <a:t>ıncı</a:t>
            </a:r>
            <a:r>
              <a:rPr lang="tr-TR" dirty="0"/>
              <a:t> sınıflardaki yılsonu </a:t>
            </a:r>
            <a:r>
              <a:rPr lang="tr-TR" dirty="0" smtClean="0"/>
              <a:t>başarı puanı </a:t>
            </a:r>
            <a:r>
              <a:rPr lang="tr-TR" dirty="0"/>
              <a:t>üstünlüğü</a:t>
            </a:r>
            <a:r>
              <a:rPr lang="tr-TR" dirty="0" smtClean="0"/>
              <a:t>,</a:t>
            </a:r>
          </a:p>
          <a:p>
            <a:r>
              <a:rPr lang="tr-TR" dirty="0"/>
              <a:t>3. Tercih önceliği</a:t>
            </a:r>
            <a:r>
              <a:rPr lang="tr-TR" dirty="0" smtClean="0"/>
              <a:t>,</a:t>
            </a:r>
          </a:p>
          <a:p>
            <a:r>
              <a:rPr lang="tr-TR" dirty="0"/>
              <a:t>4. Okula özürsüz devamsızlık yapılan gün sayısının azlığı.</a:t>
            </a:r>
          </a:p>
        </p:txBody>
      </p:sp>
      <p:pic>
        <p:nvPicPr>
          <p:cNvPr id="4" name="Picture 2" descr="http://www.ogretmen.web.tr/images/haberler/sbs_tercihi_nasil_yapilir_lise_nasil_secilir_h532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2420888"/>
            <a:ext cx="2475090" cy="1656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2807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615706822"/>
              </p:ext>
            </p:extLst>
          </p:nvPr>
        </p:nvGraphicFramePr>
        <p:xfrm>
          <a:off x="971600" y="1412776"/>
          <a:ext cx="6696745" cy="5058562"/>
        </p:xfrm>
        <a:graphic>
          <a:graphicData uri="http://schemas.openxmlformats.org/drawingml/2006/table">
            <a:tbl>
              <a:tblPr firstRow="1" bandRow="1">
                <a:tableStyleId>{5C22544A-7EE6-4342-B048-85BDC9FD1C3A}</a:tableStyleId>
              </a:tblPr>
              <a:tblGrid>
                <a:gridCol w="864097"/>
                <a:gridCol w="4306325"/>
                <a:gridCol w="1526323"/>
              </a:tblGrid>
              <a:tr h="648072">
                <a:tc>
                  <a:txBody>
                    <a:bodyPr/>
                    <a:lstStyle/>
                    <a:p>
                      <a:r>
                        <a:rPr lang="tr-TR" dirty="0" smtClean="0"/>
                        <a:t>Sıra No</a:t>
                      </a:r>
                      <a:endParaRPr lang="tr-TR" dirty="0"/>
                    </a:p>
                  </a:txBody>
                  <a:tcPr/>
                </a:tc>
                <a:tc>
                  <a:txBody>
                    <a:bodyPr/>
                    <a:lstStyle/>
                    <a:p>
                      <a:pPr algn="ctr"/>
                      <a:r>
                        <a:rPr lang="tr-TR" dirty="0" smtClean="0"/>
                        <a:t> Ders Adı</a:t>
                      </a:r>
                      <a:endParaRPr lang="tr-TR" dirty="0"/>
                    </a:p>
                  </a:txBody>
                  <a:tcPr/>
                </a:tc>
                <a:tc>
                  <a:txBody>
                    <a:bodyPr/>
                    <a:lstStyle/>
                    <a:p>
                      <a:pPr algn="ctr"/>
                      <a:r>
                        <a:rPr lang="tr-TR" dirty="0" smtClean="0"/>
                        <a:t>Ağırlık Katsayıları</a:t>
                      </a:r>
                      <a:endParaRPr lang="tr-TR" dirty="0"/>
                    </a:p>
                  </a:txBody>
                  <a:tcPr/>
                </a:tc>
              </a:tr>
              <a:tr h="630070">
                <a:tc>
                  <a:txBody>
                    <a:bodyPr/>
                    <a:lstStyle/>
                    <a:p>
                      <a:pPr algn="ctr"/>
                      <a:r>
                        <a:rPr lang="tr-TR" dirty="0" smtClean="0"/>
                        <a:t>1</a:t>
                      </a:r>
                      <a:endParaRPr lang="tr-TR" dirty="0"/>
                    </a:p>
                  </a:txBody>
                  <a:tcPr/>
                </a:tc>
                <a:tc>
                  <a:txBody>
                    <a:bodyPr/>
                    <a:lstStyle/>
                    <a:p>
                      <a:pPr algn="l"/>
                      <a:r>
                        <a:rPr lang="tr-TR" dirty="0" smtClean="0"/>
                        <a:t>Türkçe</a:t>
                      </a:r>
                      <a:endParaRPr lang="tr-TR" dirty="0"/>
                    </a:p>
                  </a:txBody>
                  <a:tcPr/>
                </a:tc>
                <a:tc>
                  <a:txBody>
                    <a:bodyPr/>
                    <a:lstStyle/>
                    <a:p>
                      <a:r>
                        <a:rPr lang="tr-TR" b="1" dirty="0" smtClean="0"/>
                        <a:t>4</a:t>
                      </a:r>
                      <a:endParaRPr lang="tr-TR" b="1" dirty="0"/>
                    </a:p>
                  </a:txBody>
                  <a:tcPr/>
                </a:tc>
              </a:tr>
              <a:tr h="630070">
                <a:tc>
                  <a:txBody>
                    <a:bodyPr/>
                    <a:lstStyle/>
                    <a:p>
                      <a:pPr algn="ctr"/>
                      <a:r>
                        <a:rPr lang="tr-TR" dirty="0" smtClean="0"/>
                        <a:t>2</a:t>
                      </a:r>
                      <a:endParaRPr lang="tr-TR" dirty="0"/>
                    </a:p>
                  </a:txBody>
                  <a:tcPr/>
                </a:tc>
                <a:tc>
                  <a:txBody>
                    <a:bodyPr/>
                    <a:lstStyle/>
                    <a:p>
                      <a:pPr algn="l"/>
                      <a:r>
                        <a:rPr lang="tr-TR" dirty="0" smtClean="0"/>
                        <a:t>Matematik</a:t>
                      </a:r>
                      <a:endParaRPr lang="tr-TR" dirty="0"/>
                    </a:p>
                  </a:txBody>
                  <a:tcPr/>
                </a:tc>
                <a:tc>
                  <a:txBody>
                    <a:bodyPr/>
                    <a:lstStyle/>
                    <a:p>
                      <a:r>
                        <a:rPr lang="tr-TR" b="1" dirty="0" smtClean="0"/>
                        <a:t>4</a:t>
                      </a:r>
                      <a:endParaRPr lang="tr-TR" b="1" dirty="0"/>
                    </a:p>
                  </a:txBody>
                  <a:tcPr/>
                </a:tc>
              </a:tr>
              <a:tr h="630070">
                <a:tc>
                  <a:txBody>
                    <a:bodyPr/>
                    <a:lstStyle/>
                    <a:p>
                      <a:pPr algn="ctr"/>
                      <a:r>
                        <a:rPr lang="tr-TR" dirty="0" smtClean="0"/>
                        <a:t>3</a:t>
                      </a:r>
                      <a:endParaRPr lang="tr-TR" dirty="0"/>
                    </a:p>
                  </a:txBody>
                  <a:tcPr/>
                </a:tc>
                <a:tc>
                  <a:txBody>
                    <a:bodyPr/>
                    <a:lstStyle/>
                    <a:p>
                      <a:pPr algn="l"/>
                      <a:r>
                        <a:rPr lang="tr-TR" dirty="0" smtClean="0"/>
                        <a:t>Fen</a:t>
                      </a:r>
                      <a:r>
                        <a:rPr lang="tr-TR" baseline="0" dirty="0" smtClean="0"/>
                        <a:t> ve Teknoloji</a:t>
                      </a:r>
                      <a:endParaRPr lang="tr-TR" dirty="0"/>
                    </a:p>
                  </a:txBody>
                  <a:tcPr/>
                </a:tc>
                <a:tc>
                  <a:txBody>
                    <a:bodyPr/>
                    <a:lstStyle/>
                    <a:p>
                      <a:r>
                        <a:rPr lang="tr-TR" b="1" dirty="0" smtClean="0"/>
                        <a:t>4</a:t>
                      </a:r>
                      <a:endParaRPr lang="tr-TR" b="1" dirty="0"/>
                    </a:p>
                  </a:txBody>
                  <a:tcPr/>
                </a:tc>
              </a:tr>
              <a:tr h="630070">
                <a:tc>
                  <a:txBody>
                    <a:bodyPr/>
                    <a:lstStyle/>
                    <a:p>
                      <a:pPr algn="ctr"/>
                      <a:r>
                        <a:rPr lang="tr-TR" dirty="0" smtClean="0"/>
                        <a:t>4</a:t>
                      </a:r>
                      <a:endParaRPr lang="tr-TR" dirty="0"/>
                    </a:p>
                  </a:txBody>
                  <a:tcPr/>
                </a:tc>
                <a:tc>
                  <a:txBody>
                    <a:bodyPr/>
                    <a:lstStyle/>
                    <a:p>
                      <a:pPr algn="l"/>
                      <a:r>
                        <a:rPr lang="tr-TR" dirty="0" smtClean="0"/>
                        <a:t>Din Kültürü ve Ahlak Bilgisi</a:t>
                      </a:r>
                      <a:endParaRPr lang="tr-TR" dirty="0"/>
                    </a:p>
                  </a:txBody>
                  <a:tcPr/>
                </a:tc>
                <a:tc>
                  <a:txBody>
                    <a:bodyPr/>
                    <a:lstStyle/>
                    <a:p>
                      <a:r>
                        <a:rPr lang="tr-TR" b="1" dirty="0" smtClean="0"/>
                        <a:t>2</a:t>
                      </a:r>
                      <a:endParaRPr lang="tr-TR" b="1" dirty="0"/>
                    </a:p>
                  </a:txBody>
                  <a:tcPr/>
                </a:tc>
              </a:tr>
              <a:tr h="630070">
                <a:tc>
                  <a:txBody>
                    <a:bodyPr/>
                    <a:lstStyle/>
                    <a:p>
                      <a:pPr algn="ctr"/>
                      <a:r>
                        <a:rPr lang="tr-TR" dirty="0" smtClean="0"/>
                        <a:t>5</a:t>
                      </a:r>
                      <a:endParaRPr lang="tr-TR" dirty="0"/>
                    </a:p>
                  </a:txBody>
                  <a:tcPr/>
                </a:tc>
                <a:tc>
                  <a:txBody>
                    <a:bodyPr/>
                    <a:lstStyle/>
                    <a:p>
                      <a:pPr algn="l"/>
                      <a:r>
                        <a:rPr lang="tr-TR" dirty="0" smtClean="0"/>
                        <a:t>T.C. İnkılap Tarihi ve Atatürkçülük</a:t>
                      </a:r>
                      <a:endParaRPr lang="tr-TR" dirty="0"/>
                    </a:p>
                  </a:txBody>
                  <a:tcPr/>
                </a:tc>
                <a:tc>
                  <a:txBody>
                    <a:bodyPr/>
                    <a:lstStyle/>
                    <a:p>
                      <a:r>
                        <a:rPr lang="tr-TR" b="1" dirty="0" smtClean="0"/>
                        <a:t>2</a:t>
                      </a:r>
                      <a:endParaRPr lang="tr-TR" b="1" dirty="0"/>
                    </a:p>
                  </a:txBody>
                  <a:tcPr/>
                </a:tc>
              </a:tr>
              <a:tr h="630070">
                <a:tc>
                  <a:txBody>
                    <a:bodyPr/>
                    <a:lstStyle/>
                    <a:p>
                      <a:pPr algn="ctr"/>
                      <a:r>
                        <a:rPr lang="tr-TR" dirty="0" smtClean="0"/>
                        <a:t>6</a:t>
                      </a:r>
                      <a:endParaRPr lang="tr-TR" dirty="0"/>
                    </a:p>
                  </a:txBody>
                  <a:tcPr/>
                </a:tc>
                <a:tc>
                  <a:txBody>
                    <a:bodyPr/>
                    <a:lstStyle/>
                    <a:p>
                      <a:pPr algn="l"/>
                      <a:r>
                        <a:rPr lang="tr-TR" dirty="0" smtClean="0"/>
                        <a:t>Yabancı</a:t>
                      </a:r>
                      <a:r>
                        <a:rPr lang="tr-TR" baseline="0" dirty="0" smtClean="0"/>
                        <a:t> Dil</a:t>
                      </a:r>
                      <a:endParaRPr lang="tr-TR" dirty="0"/>
                    </a:p>
                  </a:txBody>
                  <a:tcPr/>
                </a:tc>
                <a:tc>
                  <a:txBody>
                    <a:bodyPr/>
                    <a:lstStyle/>
                    <a:p>
                      <a:r>
                        <a:rPr lang="tr-TR" b="1" dirty="0" smtClean="0"/>
                        <a:t>2</a:t>
                      </a:r>
                      <a:endParaRPr lang="tr-TR" b="1" dirty="0"/>
                    </a:p>
                  </a:txBody>
                  <a:tcPr/>
                </a:tc>
              </a:tr>
              <a:tr h="630070">
                <a:tc gridSpan="2">
                  <a:txBody>
                    <a:bodyPr/>
                    <a:lstStyle/>
                    <a:p>
                      <a:r>
                        <a:rPr lang="tr-TR" sz="2000" b="1" dirty="0" smtClean="0"/>
                        <a:t>TOPLAM</a:t>
                      </a:r>
                      <a:endParaRPr lang="tr-TR" sz="2000" b="1" dirty="0"/>
                    </a:p>
                  </a:txBody>
                  <a:tcPr/>
                </a:tc>
                <a:tc hMerge="1">
                  <a:txBody>
                    <a:bodyPr/>
                    <a:lstStyle/>
                    <a:p>
                      <a:endParaRPr lang="tr-TR" dirty="0"/>
                    </a:p>
                  </a:txBody>
                  <a:tcPr/>
                </a:tc>
                <a:tc>
                  <a:txBody>
                    <a:bodyPr/>
                    <a:lstStyle/>
                    <a:p>
                      <a:r>
                        <a:rPr lang="tr-TR" b="1" dirty="0" smtClean="0"/>
                        <a:t>18</a:t>
                      </a:r>
                      <a:endParaRPr lang="tr-TR" b="1" dirty="0"/>
                    </a:p>
                  </a:txBody>
                  <a:tcPr/>
                </a:tc>
              </a:tr>
            </a:tbl>
          </a:graphicData>
        </a:graphic>
      </p:graphicFrame>
      <p:sp>
        <p:nvSpPr>
          <p:cNvPr id="7" name="Metin kutusu 6"/>
          <p:cNvSpPr txBox="1"/>
          <p:nvPr/>
        </p:nvSpPr>
        <p:spPr>
          <a:xfrm>
            <a:off x="827584" y="548680"/>
            <a:ext cx="6552728" cy="646331"/>
          </a:xfrm>
          <a:prstGeom prst="rect">
            <a:avLst/>
          </a:prstGeom>
          <a:noFill/>
        </p:spPr>
        <p:txBody>
          <a:bodyPr wrap="square" rtlCol="0">
            <a:spAutoFit/>
          </a:bodyPr>
          <a:lstStyle/>
          <a:p>
            <a:r>
              <a:rPr lang="tr-TR" sz="3600" dirty="0" smtClean="0">
                <a:solidFill>
                  <a:srgbClr val="FF0000"/>
                </a:solidFill>
              </a:rPr>
              <a:t> </a:t>
            </a:r>
            <a:r>
              <a:rPr lang="tr-TR" sz="3200" b="1" dirty="0" smtClean="0">
                <a:solidFill>
                  <a:srgbClr val="FF0000"/>
                </a:solidFill>
              </a:rPr>
              <a:t>Derslerin Ağırlık Katsayıları</a:t>
            </a:r>
            <a:endParaRPr lang="tr-TR" sz="3200" b="1" dirty="0">
              <a:solidFill>
                <a:srgbClr val="FF0000"/>
              </a:solidFill>
            </a:endParaRPr>
          </a:p>
        </p:txBody>
      </p:sp>
    </p:spTree>
    <p:extLst>
      <p:ext uri="{BB962C8B-B14F-4D97-AF65-F5344CB8AC3E}">
        <p14:creationId xmlns:p14="http://schemas.microsoft.com/office/powerpoint/2010/main" val="1384078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60648"/>
            <a:ext cx="8003232" cy="6120680"/>
          </a:xfrm>
        </p:spPr>
        <p:txBody>
          <a:bodyPr/>
          <a:lstStyle/>
          <a:p>
            <a:pPr marL="0" indent="0">
              <a:buNone/>
            </a:pPr>
            <a:r>
              <a:rPr lang="tr-TR" dirty="0" smtClean="0"/>
              <a:t>	</a:t>
            </a:r>
            <a:br>
              <a:rPr lang="tr-TR" dirty="0" smtClean="0"/>
            </a:br>
            <a:r>
              <a:rPr lang="tr-TR" dirty="0" smtClean="0"/>
              <a:t>	</a:t>
            </a:r>
            <a:endParaRPr lang="tr-TR" dirty="0"/>
          </a:p>
          <a:p>
            <a:pPr marL="0" indent="0">
              <a:buNone/>
            </a:pPr>
            <a:r>
              <a:rPr lang="tr-TR" sz="3600" b="1" dirty="0" smtClean="0">
                <a:solidFill>
                  <a:srgbClr val="FF0000"/>
                </a:solidFill>
              </a:rPr>
              <a:t>Temel Eğitimden </a:t>
            </a:r>
            <a:r>
              <a:rPr lang="tr-TR" sz="3600" b="1" dirty="0">
                <a:solidFill>
                  <a:srgbClr val="FF0000"/>
                </a:solidFill>
              </a:rPr>
              <a:t>Ortaöğretime Geçiş</a:t>
            </a:r>
            <a:r>
              <a:rPr lang="tr-TR" dirty="0">
                <a:solidFill>
                  <a:srgbClr val="FF0000"/>
                </a:solidFill>
              </a:rPr>
              <a:t/>
            </a:r>
            <a:br>
              <a:rPr lang="tr-TR" dirty="0">
                <a:solidFill>
                  <a:srgbClr val="FF0000"/>
                </a:solidFill>
              </a:rPr>
            </a:br>
            <a:r>
              <a:rPr lang="tr-TR" dirty="0">
                <a:solidFill>
                  <a:srgbClr val="FF0000"/>
                </a:solidFill>
              </a:rPr>
              <a:t/>
            </a:r>
            <a:br>
              <a:rPr lang="tr-TR" dirty="0">
                <a:solidFill>
                  <a:srgbClr val="FF0000"/>
                </a:solidFill>
              </a:rPr>
            </a:br>
            <a:endParaRPr lang="tr-TR" dirty="0">
              <a:solidFill>
                <a:srgbClr val="FF0000"/>
              </a:solidFill>
            </a:endParaRPr>
          </a:p>
          <a:p>
            <a:pPr marL="0" indent="0" algn="just">
              <a:buNone/>
            </a:pPr>
            <a:r>
              <a:rPr lang="tr-TR" dirty="0" smtClean="0">
                <a:solidFill>
                  <a:schemeClr val="tx1">
                    <a:lumMod val="95000"/>
                    <a:lumOff val="5000"/>
                  </a:schemeClr>
                </a:solidFill>
              </a:rPr>
              <a:t>Eğitimin </a:t>
            </a:r>
            <a:r>
              <a:rPr lang="tr-TR" dirty="0">
                <a:solidFill>
                  <a:schemeClr val="tx1">
                    <a:lumMod val="95000"/>
                    <a:lumOff val="5000"/>
                  </a:schemeClr>
                </a:solidFill>
              </a:rPr>
              <a:t>doğasında var olan değişim ve gelişime </a:t>
            </a:r>
            <a:r>
              <a:rPr lang="tr-TR" dirty="0" smtClean="0">
                <a:solidFill>
                  <a:schemeClr val="tx1">
                    <a:lumMod val="95000"/>
                    <a:lumOff val="5000"/>
                  </a:schemeClr>
                </a:solidFill>
              </a:rPr>
              <a:t>    paralel olarak</a:t>
            </a:r>
            <a:r>
              <a:rPr lang="tr-TR" dirty="0">
                <a:solidFill>
                  <a:schemeClr val="tx1">
                    <a:lumMod val="95000"/>
                    <a:lumOff val="5000"/>
                  </a:schemeClr>
                </a:solidFill>
              </a:rPr>
              <a:t>, ortaöğretime geçişe dair yeni </a:t>
            </a:r>
            <a:r>
              <a:rPr lang="tr-TR" dirty="0" smtClean="0">
                <a:solidFill>
                  <a:schemeClr val="tx1">
                    <a:lumMod val="95000"/>
                    <a:lumOff val="5000"/>
                  </a:schemeClr>
                </a:solidFill>
              </a:rPr>
              <a:t>  uygulamanın işlevsel, sürdürülebilir </a:t>
            </a:r>
            <a:r>
              <a:rPr lang="tr-TR" dirty="0">
                <a:solidFill>
                  <a:schemeClr val="tx1">
                    <a:lumMod val="95000"/>
                    <a:lumOff val="5000"/>
                  </a:schemeClr>
                </a:solidFill>
              </a:rPr>
              <a:t>ve esnek bir </a:t>
            </a:r>
            <a:r>
              <a:rPr lang="tr-TR" dirty="0" smtClean="0">
                <a:solidFill>
                  <a:schemeClr val="tx1">
                    <a:lumMod val="95000"/>
                    <a:lumOff val="5000"/>
                  </a:schemeClr>
                </a:solidFill>
              </a:rPr>
              <a:t> nitelik </a:t>
            </a:r>
            <a:r>
              <a:rPr lang="tr-TR" dirty="0">
                <a:solidFill>
                  <a:schemeClr val="tx1">
                    <a:lumMod val="95000"/>
                    <a:lumOff val="5000"/>
                  </a:schemeClr>
                </a:solidFill>
              </a:rPr>
              <a:t>göstermesi </a:t>
            </a:r>
            <a:r>
              <a:rPr lang="tr-TR" dirty="0" smtClean="0">
                <a:solidFill>
                  <a:schemeClr val="tx1">
                    <a:lumMod val="95000"/>
                    <a:lumOff val="5000"/>
                  </a:schemeClr>
                </a:solidFill>
              </a:rPr>
              <a:t>büyük önem </a:t>
            </a:r>
            <a:r>
              <a:rPr lang="tr-TR" dirty="0">
                <a:solidFill>
                  <a:schemeClr val="tx1">
                    <a:lumMod val="95000"/>
                    <a:lumOff val="5000"/>
                  </a:schemeClr>
                </a:solidFill>
              </a:rPr>
              <a:t>taşımaktadır.</a:t>
            </a:r>
          </a:p>
        </p:txBody>
      </p:sp>
    </p:spTree>
    <p:extLst>
      <p:ext uri="{BB962C8B-B14F-4D97-AF65-F5344CB8AC3E}">
        <p14:creationId xmlns:p14="http://schemas.microsoft.com/office/powerpoint/2010/main" val="38641446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836712"/>
            <a:ext cx="7239000" cy="864096"/>
          </a:xfrm>
        </p:spPr>
        <p:txBody>
          <a:bodyPr>
            <a:normAutofit/>
          </a:bodyPr>
          <a:lstStyle/>
          <a:p>
            <a:pPr algn="ctr"/>
            <a:r>
              <a:rPr lang="tr-TR" sz="3600" dirty="0">
                <a:solidFill>
                  <a:srgbClr val="FF0000"/>
                </a:solidFill>
              </a:rPr>
              <a:t>ORTAK SINAVLAR UYGULAMA TAKVİMİ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216801564"/>
              </p:ext>
            </p:extLst>
          </p:nvPr>
        </p:nvGraphicFramePr>
        <p:xfrm>
          <a:off x="611560" y="2132856"/>
          <a:ext cx="7704856" cy="2786608"/>
        </p:xfrm>
        <a:graphic>
          <a:graphicData uri="http://schemas.openxmlformats.org/drawingml/2006/table">
            <a:tbl>
              <a:tblPr firstRow="1" bandRow="1">
                <a:tableStyleId>{5C22544A-7EE6-4342-B048-85BDC9FD1C3A}</a:tableStyleId>
              </a:tblPr>
              <a:tblGrid>
                <a:gridCol w="1152128"/>
                <a:gridCol w="1224136"/>
                <a:gridCol w="1872208"/>
                <a:gridCol w="1944216"/>
                <a:gridCol w="1512168"/>
              </a:tblGrid>
              <a:tr h="720080">
                <a:tc>
                  <a:txBody>
                    <a:bodyPr/>
                    <a:lstStyle/>
                    <a:p>
                      <a:pPr algn="ctr"/>
                      <a:r>
                        <a:rPr lang="tr-TR" dirty="0" smtClean="0"/>
                        <a:t>Sınıf</a:t>
                      </a:r>
                      <a:endParaRPr lang="tr-TR" dirty="0"/>
                    </a:p>
                  </a:txBody>
                  <a:tcPr/>
                </a:tc>
                <a:tc>
                  <a:txBody>
                    <a:bodyPr/>
                    <a:lstStyle/>
                    <a:p>
                      <a:pPr algn="ctr"/>
                      <a:r>
                        <a:rPr lang="tr-TR" dirty="0" smtClean="0"/>
                        <a:t>Dönem</a:t>
                      </a:r>
                      <a:endParaRPr lang="tr-TR" dirty="0"/>
                    </a:p>
                  </a:txBody>
                  <a:tcPr/>
                </a:tc>
                <a:tc>
                  <a:txBody>
                    <a:bodyPr/>
                    <a:lstStyle/>
                    <a:p>
                      <a:pPr algn="ctr"/>
                      <a:r>
                        <a:rPr lang="tr-TR" dirty="0" smtClean="0"/>
                        <a:t>Sınav Tarihleri</a:t>
                      </a:r>
                      <a:endParaRPr lang="tr-TR" dirty="0"/>
                    </a:p>
                  </a:txBody>
                  <a:tcPr/>
                </a:tc>
                <a:tc>
                  <a:txBody>
                    <a:bodyPr/>
                    <a:lstStyle/>
                    <a:p>
                      <a:pPr algn="ctr"/>
                      <a:r>
                        <a:rPr lang="tr-TR" dirty="0" smtClean="0"/>
                        <a:t>Mazeret</a:t>
                      </a:r>
                      <a:r>
                        <a:rPr lang="tr-TR" baseline="0" dirty="0" smtClean="0"/>
                        <a:t> Sınav Tarihleri</a:t>
                      </a:r>
                      <a:endParaRPr lang="tr-TR" dirty="0"/>
                    </a:p>
                  </a:txBody>
                  <a:tcPr/>
                </a:tc>
                <a:tc>
                  <a:txBody>
                    <a:bodyPr/>
                    <a:lstStyle/>
                    <a:p>
                      <a:pPr algn="ctr"/>
                      <a:r>
                        <a:rPr lang="tr-TR" dirty="0" smtClean="0"/>
                        <a:t>Sınav Sonuçlarının İlanı</a:t>
                      </a:r>
                      <a:endParaRPr lang="tr-TR" dirty="0"/>
                    </a:p>
                  </a:txBody>
                  <a:tcPr/>
                </a:tc>
              </a:tr>
              <a:tr h="925304">
                <a:tc>
                  <a:txBody>
                    <a:bodyPr/>
                    <a:lstStyle/>
                    <a:p>
                      <a:r>
                        <a:rPr lang="tr-TR" b="1" dirty="0" smtClean="0"/>
                        <a:t>8.Sınıf</a:t>
                      </a:r>
                      <a:endParaRPr lang="tr-TR" b="1" dirty="0"/>
                    </a:p>
                  </a:txBody>
                  <a:tcPr/>
                </a:tc>
                <a:tc>
                  <a:txBody>
                    <a:bodyPr/>
                    <a:lstStyle/>
                    <a:p>
                      <a:r>
                        <a:rPr lang="tr-TR" b="1" dirty="0" smtClean="0"/>
                        <a:t>1.Dönem</a:t>
                      </a:r>
                      <a:endParaRPr lang="tr-TR" b="1" dirty="0"/>
                    </a:p>
                  </a:txBody>
                  <a:tcPr/>
                </a:tc>
                <a:tc>
                  <a:txBody>
                    <a:bodyPr/>
                    <a:lstStyle/>
                    <a:p>
                      <a:r>
                        <a:rPr lang="tr-TR" b="1" dirty="0" smtClean="0"/>
                        <a:t>28-29 Kasım 2013</a:t>
                      </a:r>
                      <a:endParaRPr lang="tr-TR" b="1" dirty="0"/>
                    </a:p>
                  </a:txBody>
                  <a:tcPr/>
                </a:tc>
                <a:tc>
                  <a:txBody>
                    <a:bodyPr/>
                    <a:lstStyle/>
                    <a:p>
                      <a:r>
                        <a:rPr lang="tr-TR" b="1" dirty="0" smtClean="0"/>
                        <a:t>14-15 Aralık</a:t>
                      </a:r>
                      <a:r>
                        <a:rPr lang="tr-TR" b="1" baseline="0" dirty="0" smtClean="0"/>
                        <a:t> 2013</a:t>
                      </a:r>
                      <a:endParaRPr lang="tr-TR" b="1" dirty="0"/>
                    </a:p>
                  </a:txBody>
                  <a:tcPr/>
                </a:tc>
                <a:tc>
                  <a:txBody>
                    <a:bodyPr/>
                    <a:lstStyle/>
                    <a:p>
                      <a:r>
                        <a:rPr lang="tr-TR" b="1" dirty="0" smtClean="0"/>
                        <a:t>Ocak 2014</a:t>
                      </a:r>
                      <a:endParaRPr lang="tr-TR" b="1" dirty="0"/>
                    </a:p>
                  </a:txBody>
                  <a:tcPr/>
                </a:tc>
              </a:tr>
              <a:tr h="946904">
                <a:tc>
                  <a:txBody>
                    <a:bodyPr/>
                    <a:lstStyle/>
                    <a:p>
                      <a:r>
                        <a:rPr lang="tr-TR" b="1" dirty="0" smtClean="0"/>
                        <a:t>8.Sınıf</a:t>
                      </a:r>
                      <a:endParaRPr lang="tr-TR" b="1" dirty="0"/>
                    </a:p>
                  </a:txBody>
                  <a:tcPr/>
                </a:tc>
                <a:tc>
                  <a:txBody>
                    <a:bodyPr/>
                    <a:lstStyle/>
                    <a:p>
                      <a:r>
                        <a:rPr lang="tr-TR" b="1" dirty="0" smtClean="0"/>
                        <a:t>2.Dönem</a:t>
                      </a:r>
                      <a:endParaRPr lang="tr-TR" b="1" dirty="0"/>
                    </a:p>
                  </a:txBody>
                  <a:tcPr/>
                </a:tc>
                <a:tc>
                  <a:txBody>
                    <a:bodyPr/>
                    <a:lstStyle/>
                    <a:p>
                      <a:r>
                        <a:rPr lang="tr-TR" b="1" dirty="0" smtClean="0"/>
                        <a:t>28-29 Nisan 2014</a:t>
                      </a:r>
                      <a:endParaRPr lang="tr-TR" b="1" dirty="0"/>
                    </a:p>
                  </a:txBody>
                  <a:tcPr/>
                </a:tc>
                <a:tc>
                  <a:txBody>
                    <a:bodyPr/>
                    <a:lstStyle/>
                    <a:p>
                      <a:r>
                        <a:rPr lang="tr-TR" b="1" dirty="0" smtClean="0"/>
                        <a:t>10-11 Mayıs 2014</a:t>
                      </a:r>
                      <a:endParaRPr lang="tr-TR" b="1" dirty="0"/>
                    </a:p>
                  </a:txBody>
                  <a:tcPr/>
                </a:tc>
                <a:tc>
                  <a:txBody>
                    <a:bodyPr/>
                    <a:lstStyle/>
                    <a:p>
                      <a:r>
                        <a:rPr lang="tr-TR" b="1" dirty="0" smtClean="0"/>
                        <a:t>Haziran 2014</a:t>
                      </a:r>
                      <a:endParaRPr lang="tr-TR" b="1" dirty="0"/>
                    </a:p>
                  </a:txBody>
                  <a:tcPr/>
                </a:tc>
              </a:tr>
            </a:tbl>
          </a:graphicData>
        </a:graphic>
      </p:graphicFrame>
    </p:spTree>
    <p:extLst>
      <p:ext uri="{BB962C8B-B14F-4D97-AF65-F5344CB8AC3E}">
        <p14:creationId xmlns:p14="http://schemas.microsoft.com/office/powerpoint/2010/main" val="40367743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476672"/>
            <a:ext cx="7239000" cy="854968"/>
          </a:xfrm>
        </p:spPr>
        <p:txBody>
          <a:bodyPr>
            <a:normAutofit/>
          </a:bodyPr>
          <a:lstStyle/>
          <a:p>
            <a:r>
              <a:rPr lang="tr-TR" sz="4000" dirty="0" smtClean="0">
                <a:solidFill>
                  <a:srgbClr val="FF0000"/>
                </a:solidFill>
              </a:rPr>
              <a:t>Ortak Sınavlar 1. Gün Oturumları</a:t>
            </a:r>
            <a:endParaRPr lang="tr-TR" sz="4000" dirty="0">
              <a:solidFill>
                <a:srgbClr val="FF000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317259506"/>
              </p:ext>
            </p:extLst>
          </p:nvPr>
        </p:nvGraphicFramePr>
        <p:xfrm>
          <a:off x="395536" y="1772817"/>
          <a:ext cx="8496943" cy="4752527"/>
        </p:xfrm>
        <a:graphic>
          <a:graphicData uri="http://schemas.openxmlformats.org/drawingml/2006/table">
            <a:tbl>
              <a:tblPr firstRow="1" bandRow="1">
                <a:tableStyleId>{5C22544A-7EE6-4342-B048-85BDC9FD1C3A}</a:tableStyleId>
              </a:tblPr>
              <a:tblGrid>
                <a:gridCol w="2124236"/>
                <a:gridCol w="1635575"/>
                <a:gridCol w="1578569"/>
                <a:gridCol w="3158563"/>
              </a:tblGrid>
              <a:tr h="711603">
                <a:tc>
                  <a:txBody>
                    <a:bodyPr/>
                    <a:lstStyle/>
                    <a:p>
                      <a:pPr algn="ctr"/>
                      <a:r>
                        <a:rPr lang="tr-TR" dirty="0" smtClean="0"/>
                        <a:t>Ders Adı</a:t>
                      </a:r>
                      <a:endParaRPr lang="tr-TR" dirty="0"/>
                    </a:p>
                  </a:txBody>
                  <a:tcPr/>
                </a:tc>
                <a:tc>
                  <a:txBody>
                    <a:bodyPr/>
                    <a:lstStyle/>
                    <a:p>
                      <a:pPr algn="ctr"/>
                      <a:r>
                        <a:rPr lang="tr-TR" dirty="0" smtClean="0"/>
                        <a:t>Başlama Saati</a:t>
                      </a:r>
                      <a:endParaRPr lang="tr-TR" dirty="0"/>
                    </a:p>
                  </a:txBody>
                  <a:tcPr/>
                </a:tc>
                <a:tc>
                  <a:txBody>
                    <a:bodyPr/>
                    <a:lstStyle/>
                    <a:p>
                      <a:pPr algn="ctr"/>
                      <a:r>
                        <a:rPr lang="tr-TR" dirty="0" smtClean="0"/>
                        <a:t>Soru Sayısı</a:t>
                      </a:r>
                      <a:endParaRPr lang="tr-TR" dirty="0"/>
                    </a:p>
                  </a:txBody>
                  <a:tcPr/>
                </a:tc>
                <a:tc>
                  <a:txBody>
                    <a:bodyPr/>
                    <a:lstStyle/>
                    <a:p>
                      <a:pPr algn="ctr"/>
                      <a:r>
                        <a:rPr lang="tr-TR" dirty="0" smtClean="0"/>
                        <a:t>Süresi</a:t>
                      </a:r>
                      <a:endParaRPr lang="tr-TR" dirty="0"/>
                    </a:p>
                  </a:txBody>
                  <a:tcPr/>
                </a:tc>
              </a:tr>
              <a:tr h="1379939">
                <a:tc>
                  <a:txBody>
                    <a:bodyPr/>
                    <a:lstStyle/>
                    <a:p>
                      <a:pPr algn="ctr"/>
                      <a:r>
                        <a:rPr lang="tr-TR" b="1" dirty="0" smtClean="0"/>
                        <a:t>Türkçe </a:t>
                      </a:r>
                      <a:endParaRPr lang="tr-TR" b="1" dirty="0"/>
                    </a:p>
                  </a:txBody>
                  <a:tcPr/>
                </a:tc>
                <a:tc>
                  <a:txBody>
                    <a:bodyPr/>
                    <a:lstStyle/>
                    <a:p>
                      <a:pPr algn="ctr"/>
                      <a:r>
                        <a:rPr lang="tr-TR" b="1" dirty="0" smtClean="0"/>
                        <a:t>09:00</a:t>
                      </a:r>
                      <a:endParaRPr lang="tr-TR" b="1" dirty="0"/>
                    </a:p>
                  </a:txBody>
                  <a:tcPr/>
                </a:tc>
                <a:tc>
                  <a:txBody>
                    <a:bodyPr/>
                    <a:lstStyle/>
                    <a:p>
                      <a:pPr algn="ctr"/>
                      <a:r>
                        <a:rPr lang="tr-TR" b="1" dirty="0" smtClean="0"/>
                        <a:t>20</a:t>
                      </a:r>
                      <a:endParaRPr lang="tr-TR" b="1" dirty="0"/>
                    </a:p>
                  </a:txBody>
                  <a:tcPr/>
                </a:tc>
                <a:tc>
                  <a:txBody>
                    <a:bodyPr/>
                    <a:lstStyle/>
                    <a:p>
                      <a:pPr algn="ctr"/>
                      <a:r>
                        <a:rPr lang="tr-TR" b="1" dirty="0" smtClean="0"/>
                        <a:t>40 Dakika</a:t>
                      </a:r>
                      <a:endParaRPr lang="tr-TR" b="1" dirty="0"/>
                    </a:p>
                  </a:txBody>
                  <a:tcPr/>
                </a:tc>
              </a:tr>
              <a:tr h="1260855">
                <a:tc>
                  <a:txBody>
                    <a:bodyPr/>
                    <a:lstStyle/>
                    <a:p>
                      <a:pPr algn="ctr"/>
                      <a:r>
                        <a:rPr lang="tr-TR" b="1" dirty="0" smtClean="0"/>
                        <a:t>Matematik</a:t>
                      </a:r>
                      <a:endParaRPr lang="tr-TR" b="1" dirty="0"/>
                    </a:p>
                  </a:txBody>
                  <a:tcPr/>
                </a:tc>
                <a:tc>
                  <a:txBody>
                    <a:bodyPr/>
                    <a:lstStyle/>
                    <a:p>
                      <a:pPr algn="ctr"/>
                      <a:r>
                        <a:rPr lang="tr-TR" b="1" dirty="0" smtClean="0"/>
                        <a:t>10:30</a:t>
                      </a:r>
                      <a:endParaRPr lang="tr-TR" b="1" dirty="0"/>
                    </a:p>
                  </a:txBody>
                  <a:tcPr/>
                </a:tc>
                <a:tc>
                  <a:txBody>
                    <a:bodyPr/>
                    <a:lstStyle/>
                    <a:p>
                      <a:pPr algn="ctr"/>
                      <a:r>
                        <a:rPr lang="tr-TR" b="1" dirty="0" smtClean="0"/>
                        <a:t>20</a:t>
                      </a:r>
                      <a:endParaRPr lang="tr-TR" b="1" dirty="0"/>
                    </a:p>
                  </a:txBody>
                  <a:tcPr/>
                </a:tc>
                <a:tc>
                  <a:txBody>
                    <a:bodyPr/>
                    <a:lstStyle/>
                    <a:p>
                      <a:pPr algn="ctr"/>
                      <a:r>
                        <a:rPr lang="tr-TR" b="1" dirty="0" smtClean="0"/>
                        <a:t>40</a:t>
                      </a:r>
                      <a:r>
                        <a:rPr lang="tr-TR" b="1" baseline="0" dirty="0" smtClean="0"/>
                        <a:t> Dakika</a:t>
                      </a:r>
                      <a:endParaRPr lang="tr-TR" b="1" dirty="0"/>
                    </a:p>
                  </a:txBody>
                  <a:tcPr/>
                </a:tc>
              </a:tr>
              <a:tr h="1400130">
                <a:tc>
                  <a:txBody>
                    <a:bodyPr/>
                    <a:lstStyle/>
                    <a:p>
                      <a:pPr algn="ctr"/>
                      <a:r>
                        <a:rPr lang="tr-TR" b="1" dirty="0" smtClean="0"/>
                        <a:t>Din Kültürü</a:t>
                      </a:r>
                      <a:r>
                        <a:rPr lang="tr-TR" b="1" baseline="0" dirty="0" smtClean="0"/>
                        <a:t> ve Ahlak Bilgisi</a:t>
                      </a:r>
                      <a:endParaRPr lang="tr-TR" b="1" dirty="0"/>
                    </a:p>
                  </a:txBody>
                  <a:tcPr/>
                </a:tc>
                <a:tc>
                  <a:txBody>
                    <a:bodyPr/>
                    <a:lstStyle/>
                    <a:p>
                      <a:pPr algn="ctr"/>
                      <a:r>
                        <a:rPr lang="tr-TR" b="1" dirty="0" smtClean="0"/>
                        <a:t>12:00</a:t>
                      </a:r>
                      <a:endParaRPr lang="tr-TR" b="1" dirty="0"/>
                    </a:p>
                  </a:txBody>
                  <a:tcPr/>
                </a:tc>
                <a:tc>
                  <a:txBody>
                    <a:bodyPr/>
                    <a:lstStyle/>
                    <a:p>
                      <a:pPr algn="ctr"/>
                      <a:r>
                        <a:rPr lang="tr-TR" b="1" dirty="0" smtClean="0"/>
                        <a:t>20</a:t>
                      </a:r>
                      <a:endParaRPr lang="tr-TR" b="1" dirty="0"/>
                    </a:p>
                  </a:txBody>
                  <a:tcPr/>
                </a:tc>
                <a:tc>
                  <a:txBody>
                    <a:bodyPr/>
                    <a:lstStyle/>
                    <a:p>
                      <a:pPr algn="ctr"/>
                      <a:r>
                        <a:rPr lang="tr-TR" b="1" dirty="0" smtClean="0"/>
                        <a:t>40 Dakika</a:t>
                      </a:r>
                      <a:endParaRPr lang="tr-TR" b="1" dirty="0"/>
                    </a:p>
                  </a:txBody>
                  <a:tcPr/>
                </a:tc>
              </a:tr>
            </a:tbl>
          </a:graphicData>
        </a:graphic>
      </p:graphicFrame>
    </p:spTree>
    <p:extLst>
      <p:ext uri="{BB962C8B-B14F-4D97-AF65-F5344CB8AC3E}">
        <p14:creationId xmlns:p14="http://schemas.microsoft.com/office/powerpoint/2010/main" val="18366104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19294"/>
            <a:ext cx="7239000" cy="1143000"/>
          </a:xfrm>
        </p:spPr>
        <p:txBody>
          <a:bodyPr>
            <a:normAutofit/>
          </a:bodyPr>
          <a:lstStyle/>
          <a:p>
            <a:r>
              <a:rPr lang="tr-TR" sz="4000" dirty="0">
                <a:solidFill>
                  <a:srgbClr val="FF0000"/>
                </a:solidFill>
              </a:rPr>
              <a:t>Ortak Sınavlar </a:t>
            </a:r>
            <a:r>
              <a:rPr lang="tr-TR" sz="4000" dirty="0" smtClean="0">
                <a:solidFill>
                  <a:srgbClr val="FF0000"/>
                </a:solidFill>
              </a:rPr>
              <a:t>2. </a:t>
            </a:r>
            <a:r>
              <a:rPr lang="tr-TR" sz="4000" dirty="0">
                <a:solidFill>
                  <a:srgbClr val="FF0000"/>
                </a:solidFill>
              </a:rPr>
              <a:t>Gün Oturumları</a:t>
            </a:r>
            <a:endParaRPr lang="tr-TR" sz="40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997036493"/>
              </p:ext>
            </p:extLst>
          </p:nvPr>
        </p:nvGraphicFramePr>
        <p:xfrm>
          <a:off x="539552" y="1628800"/>
          <a:ext cx="7755632" cy="4105175"/>
        </p:xfrm>
        <a:graphic>
          <a:graphicData uri="http://schemas.openxmlformats.org/drawingml/2006/table">
            <a:tbl>
              <a:tblPr firstRow="1" bandRow="1">
                <a:tableStyleId>{5C22544A-7EE6-4342-B048-85BDC9FD1C3A}</a:tableStyleId>
              </a:tblPr>
              <a:tblGrid>
                <a:gridCol w="1938908"/>
                <a:gridCol w="1938908"/>
                <a:gridCol w="1938908"/>
                <a:gridCol w="1938908"/>
              </a:tblGrid>
              <a:tr h="9859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Ders Adı</a:t>
                      </a:r>
                    </a:p>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Başlama Saati</a:t>
                      </a:r>
                    </a:p>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Soru Sayısı</a:t>
                      </a:r>
                    </a:p>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Süresi</a:t>
                      </a:r>
                    </a:p>
                    <a:p>
                      <a:pPr algn="ctr"/>
                      <a:endParaRPr lang="tr-TR" dirty="0"/>
                    </a:p>
                  </a:txBody>
                  <a:tcPr/>
                </a:tc>
              </a:tr>
              <a:tr h="1122626">
                <a:tc>
                  <a:txBody>
                    <a:bodyPr/>
                    <a:lstStyle/>
                    <a:p>
                      <a:pPr algn="ctr"/>
                      <a:r>
                        <a:rPr lang="tr-TR" b="1" dirty="0" smtClean="0"/>
                        <a:t>Fen ve Teknoloji</a:t>
                      </a:r>
                      <a:endParaRPr lang="tr-TR" b="1" dirty="0"/>
                    </a:p>
                  </a:txBody>
                  <a:tcPr/>
                </a:tc>
                <a:tc>
                  <a:txBody>
                    <a:bodyPr/>
                    <a:lstStyle/>
                    <a:p>
                      <a:pPr algn="ctr"/>
                      <a:r>
                        <a:rPr lang="tr-TR" b="1" dirty="0" smtClean="0"/>
                        <a:t>09:00</a:t>
                      </a:r>
                    </a:p>
                    <a:p>
                      <a:pPr algn="ctr"/>
                      <a:endParaRPr lang="tr-TR" b="1" dirty="0"/>
                    </a:p>
                  </a:txBody>
                  <a:tcPr/>
                </a:tc>
                <a:tc>
                  <a:txBody>
                    <a:bodyPr/>
                    <a:lstStyle/>
                    <a:p>
                      <a:pPr algn="ctr"/>
                      <a:r>
                        <a:rPr lang="tr-TR" b="1" dirty="0" smtClean="0"/>
                        <a:t>20</a:t>
                      </a:r>
                      <a:endParaRPr lang="tr-TR"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40 Dakika</a:t>
                      </a:r>
                    </a:p>
                    <a:p>
                      <a:endParaRPr lang="tr-TR" dirty="0"/>
                    </a:p>
                  </a:txBody>
                  <a:tcPr/>
                </a:tc>
              </a:tr>
              <a:tr h="985976">
                <a:tc>
                  <a:txBody>
                    <a:bodyPr/>
                    <a:lstStyle/>
                    <a:p>
                      <a:pPr algn="ctr"/>
                      <a:r>
                        <a:rPr lang="tr-TR" b="1" dirty="0" smtClean="0"/>
                        <a:t>T.C. İnkılâp Tarihi ve Atatürkçülük</a:t>
                      </a:r>
                      <a:endParaRPr lang="tr-TR" b="1" dirty="0"/>
                    </a:p>
                  </a:txBody>
                  <a:tcPr/>
                </a:tc>
                <a:tc>
                  <a:txBody>
                    <a:bodyPr/>
                    <a:lstStyle/>
                    <a:p>
                      <a:pPr algn="ctr"/>
                      <a:r>
                        <a:rPr lang="tr-TR" b="1" dirty="0" smtClean="0"/>
                        <a:t>10:30</a:t>
                      </a:r>
                    </a:p>
                    <a:p>
                      <a:pPr algn="ctr"/>
                      <a:endParaRPr lang="tr-TR"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b="1" dirty="0" smtClean="0"/>
                        <a:t>20</a:t>
                      </a:r>
                    </a:p>
                    <a:p>
                      <a:pPr algn="ctr"/>
                      <a:endParaRPr lang="tr-TR"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40 Dakika</a:t>
                      </a:r>
                    </a:p>
                    <a:p>
                      <a:endParaRPr lang="tr-TR" dirty="0"/>
                    </a:p>
                  </a:txBody>
                  <a:tcPr/>
                </a:tc>
              </a:tr>
              <a:tr h="1010597">
                <a:tc>
                  <a:txBody>
                    <a:bodyPr/>
                    <a:lstStyle/>
                    <a:p>
                      <a:pPr algn="ctr"/>
                      <a:r>
                        <a:rPr lang="tr-TR" b="1" dirty="0" smtClean="0"/>
                        <a:t>Yabancı Dil</a:t>
                      </a:r>
                      <a:endParaRPr lang="tr-TR" b="1" dirty="0"/>
                    </a:p>
                  </a:txBody>
                  <a:tcPr/>
                </a:tc>
                <a:tc>
                  <a:txBody>
                    <a:bodyPr/>
                    <a:lstStyle/>
                    <a:p>
                      <a:pPr algn="ctr"/>
                      <a:r>
                        <a:rPr lang="tr-TR" b="1" dirty="0" smtClean="0"/>
                        <a:t>12:00</a:t>
                      </a:r>
                    </a:p>
                    <a:p>
                      <a:pPr algn="ctr"/>
                      <a:endParaRPr lang="tr-TR"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b="1" dirty="0" smtClean="0"/>
                        <a:t>20</a:t>
                      </a:r>
                    </a:p>
                    <a:p>
                      <a:pPr algn="ctr"/>
                      <a:endParaRPr lang="tr-TR"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t>40 Dakika</a:t>
                      </a:r>
                    </a:p>
                    <a:p>
                      <a:endParaRPr lang="tr-TR" dirty="0"/>
                    </a:p>
                  </a:txBody>
                  <a:tcPr/>
                </a:tc>
              </a:tr>
            </a:tbl>
          </a:graphicData>
        </a:graphic>
      </p:graphicFrame>
    </p:spTree>
    <p:extLst>
      <p:ext uri="{BB962C8B-B14F-4D97-AF65-F5344CB8AC3E}">
        <p14:creationId xmlns:p14="http://schemas.microsoft.com/office/powerpoint/2010/main" val="9032228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0"/>
            <a:ext cx="8352928" cy="692696"/>
          </a:xfrm>
        </p:spPr>
        <p:txBody>
          <a:bodyPr>
            <a:normAutofit/>
          </a:bodyPr>
          <a:lstStyle/>
          <a:p>
            <a:pPr algn="ctr"/>
            <a:r>
              <a:rPr lang="tr-TR" sz="3600" dirty="0" smtClean="0">
                <a:solidFill>
                  <a:srgbClr val="FF0000"/>
                </a:solidFill>
              </a:rPr>
              <a:t>Çevremizdeki Bazı Liselerin Taban Puanı</a:t>
            </a:r>
            <a:endParaRPr lang="tr-TR" sz="3600" dirty="0">
              <a:solidFill>
                <a:srgbClr val="FF0000"/>
              </a:solidFill>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487832390"/>
              </p:ext>
            </p:extLst>
          </p:nvPr>
        </p:nvGraphicFramePr>
        <p:xfrm>
          <a:off x="539552" y="764704"/>
          <a:ext cx="8208912" cy="6222319"/>
        </p:xfrm>
        <a:graphic>
          <a:graphicData uri="http://schemas.openxmlformats.org/drawingml/2006/table">
            <a:tbl>
              <a:tblPr firstRow="1" bandRow="1">
                <a:tableStyleId>{5C22544A-7EE6-4342-B048-85BDC9FD1C3A}</a:tableStyleId>
              </a:tblPr>
              <a:tblGrid>
                <a:gridCol w="4843630"/>
                <a:gridCol w="3365282"/>
              </a:tblGrid>
              <a:tr h="579699">
                <a:tc>
                  <a:txBody>
                    <a:bodyPr/>
                    <a:lstStyle/>
                    <a:p>
                      <a:r>
                        <a:rPr lang="tr-TR" sz="2400" dirty="0" smtClean="0"/>
                        <a:t>OKUL ADI</a:t>
                      </a:r>
                      <a:endParaRPr lang="tr-TR" sz="2400" dirty="0"/>
                    </a:p>
                  </a:txBody>
                  <a:tcPr/>
                </a:tc>
                <a:tc>
                  <a:txBody>
                    <a:bodyPr/>
                    <a:lstStyle/>
                    <a:p>
                      <a:r>
                        <a:rPr lang="tr-TR" sz="2400" dirty="0" smtClean="0"/>
                        <a:t>TABAN PUANI</a:t>
                      </a:r>
                      <a:endParaRPr lang="tr-TR" sz="2400" dirty="0"/>
                    </a:p>
                  </a:txBody>
                  <a:tcPr/>
                </a:tc>
              </a:tr>
              <a:tr h="436642">
                <a:tc>
                  <a:txBody>
                    <a:bodyPr/>
                    <a:lstStyle/>
                    <a:p>
                      <a:r>
                        <a:rPr lang="tr-TR" sz="2000" b="1" dirty="0" smtClean="0"/>
                        <a:t>Ankara Fen Lisesi</a:t>
                      </a:r>
                      <a:endParaRPr lang="tr-TR" sz="2000" b="1" dirty="0"/>
                    </a:p>
                  </a:txBody>
                  <a:tcPr/>
                </a:tc>
                <a:tc>
                  <a:txBody>
                    <a:bodyPr/>
                    <a:lstStyle/>
                    <a:p>
                      <a:pPr algn="ctr"/>
                      <a:r>
                        <a:rPr lang="tr-TR" sz="1800" b="1" kern="1200" dirty="0" smtClean="0">
                          <a:solidFill>
                            <a:schemeClr val="dk1"/>
                          </a:solidFill>
                          <a:latin typeface="+mn-lt"/>
                          <a:ea typeface="+mn-ea"/>
                          <a:cs typeface="+mn-cs"/>
                        </a:rPr>
                        <a:t>488,574</a:t>
                      </a:r>
                      <a:endParaRPr lang="tr-TR" b="1" dirty="0"/>
                    </a:p>
                  </a:txBody>
                  <a:tcPr/>
                </a:tc>
              </a:tr>
              <a:tr h="4360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b="1" dirty="0" smtClean="0"/>
                        <a:t>Yozgat Şehitler Fen Lisesi</a:t>
                      </a:r>
                    </a:p>
                  </a:txBody>
                  <a:tcPr/>
                </a:tc>
                <a:tc>
                  <a:txBody>
                    <a:bodyPr/>
                    <a:lstStyle/>
                    <a:p>
                      <a:pPr algn="ctr"/>
                      <a:r>
                        <a:rPr lang="tr-TR" sz="1800" b="1" kern="1200" dirty="0" smtClean="0">
                          <a:solidFill>
                            <a:schemeClr val="dk1"/>
                          </a:solidFill>
                          <a:latin typeface="+mn-lt"/>
                          <a:ea typeface="+mn-ea"/>
                          <a:cs typeface="+mn-cs"/>
                        </a:rPr>
                        <a:t>447,500</a:t>
                      </a:r>
                      <a:endParaRPr lang="tr-TR" b="1" dirty="0"/>
                    </a:p>
                  </a:txBody>
                  <a:tcPr/>
                </a:tc>
              </a:tr>
              <a:tr h="455884">
                <a:tc>
                  <a:txBody>
                    <a:bodyPr/>
                    <a:lstStyle/>
                    <a:p>
                      <a:r>
                        <a:rPr lang="tr-TR" sz="2000" b="1" dirty="0" smtClean="0"/>
                        <a:t>Kırşehir Prof.</a:t>
                      </a:r>
                      <a:r>
                        <a:rPr lang="tr-TR" sz="2000" b="1" baseline="0" dirty="0" smtClean="0"/>
                        <a:t> İlhan </a:t>
                      </a:r>
                      <a:r>
                        <a:rPr lang="tr-TR" sz="2000" b="1" baseline="0" dirty="0" err="1" smtClean="0"/>
                        <a:t>Kılıçözlü</a:t>
                      </a:r>
                      <a:r>
                        <a:rPr lang="tr-TR" sz="2000" b="1" baseline="0" dirty="0" smtClean="0"/>
                        <a:t> Fen Lisesi</a:t>
                      </a:r>
                      <a:endParaRPr lang="tr-TR" sz="2000" b="1" dirty="0"/>
                    </a:p>
                  </a:txBody>
                  <a:tcPr/>
                </a:tc>
                <a:tc>
                  <a:txBody>
                    <a:bodyPr/>
                    <a:lstStyle/>
                    <a:p>
                      <a:pPr algn="ctr"/>
                      <a:r>
                        <a:rPr lang="tr-TR" sz="1800" b="1" kern="1200" dirty="0" smtClean="0">
                          <a:solidFill>
                            <a:schemeClr val="dk1"/>
                          </a:solidFill>
                          <a:latin typeface="+mn-lt"/>
                          <a:ea typeface="+mn-ea"/>
                          <a:cs typeface="+mn-cs"/>
                        </a:rPr>
                        <a:t>469,266</a:t>
                      </a:r>
                      <a:endParaRPr lang="tr-TR" b="1" dirty="0"/>
                    </a:p>
                  </a:txBody>
                  <a:tcPr/>
                </a:tc>
              </a:tr>
              <a:tr h="459076">
                <a:tc>
                  <a:txBody>
                    <a:bodyPr/>
                    <a:lstStyle/>
                    <a:p>
                      <a:r>
                        <a:rPr lang="tr-TR" sz="2000" b="1" dirty="0" smtClean="0"/>
                        <a:t>Kırşehir Sosyal Bilimler Lisesi</a:t>
                      </a:r>
                      <a:endParaRPr lang="tr-TR" sz="2000" b="1" dirty="0"/>
                    </a:p>
                  </a:txBody>
                  <a:tcPr/>
                </a:tc>
                <a:tc>
                  <a:txBody>
                    <a:bodyPr/>
                    <a:lstStyle/>
                    <a:p>
                      <a:pPr algn="ctr"/>
                      <a:r>
                        <a:rPr lang="tr-TR" sz="1800" b="1" kern="1200" dirty="0" smtClean="0">
                          <a:solidFill>
                            <a:schemeClr val="dk1"/>
                          </a:solidFill>
                          <a:latin typeface="+mn-lt"/>
                          <a:ea typeface="+mn-ea"/>
                          <a:cs typeface="+mn-cs"/>
                        </a:rPr>
                        <a:t>431,163</a:t>
                      </a:r>
                      <a:endParaRPr lang="tr-TR" b="1" dirty="0"/>
                    </a:p>
                  </a:txBody>
                  <a:tcPr/>
                </a:tc>
              </a:tr>
              <a:tr h="459076">
                <a:tc>
                  <a:txBody>
                    <a:bodyPr/>
                    <a:lstStyle/>
                    <a:p>
                      <a:r>
                        <a:rPr lang="tr-TR" sz="2000" b="1" dirty="0" smtClean="0"/>
                        <a:t>Kayseri Fen Lisesi</a:t>
                      </a:r>
                      <a:endParaRPr lang="tr-TR" sz="2000" b="1" dirty="0"/>
                    </a:p>
                  </a:txBody>
                  <a:tcPr/>
                </a:tc>
                <a:tc>
                  <a:txBody>
                    <a:bodyPr/>
                    <a:lstStyle/>
                    <a:p>
                      <a:pPr algn="ctr"/>
                      <a:r>
                        <a:rPr lang="tr-TR" sz="1800" b="1" kern="1200" dirty="0" smtClean="0">
                          <a:solidFill>
                            <a:schemeClr val="dk1"/>
                          </a:solidFill>
                          <a:latin typeface="+mn-lt"/>
                          <a:ea typeface="+mn-ea"/>
                          <a:cs typeface="+mn-cs"/>
                        </a:rPr>
                        <a:t>475,398</a:t>
                      </a:r>
                      <a:endParaRPr lang="tr-TR" b="1" dirty="0"/>
                    </a:p>
                  </a:txBody>
                  <a:tcPr/>
                </a:tc>
              </a:tr>
              <a:tr h="459076">
                <a:tc>
                  <a:txBody>
                    <a:bodyPr/>
                    <a:lstStyle/>
                    <a:p>
                      <a:r>
                        <a:rPr lang="tr-TR" sz="2000" b="1" dirty="0" smtClean="0"/>
                        <a:t>Yerköy Anadolu Öğretmen</a:t>
                      </a:r>
                      <a:r>
                        <a:rPr lang="tr-TR" sz="2000" b="1" baseline="0" dirty="0" smtClean="0"/>
                        <a:t> Lisesi</a:t>
                      </a:r>
                      <a:endParaRPr lang="tr-TR" sz="2000" b="1" dirty="0"/>
                    </a:p>
                  </a:txBody>
                  <a:tcPr/>
                </a:tc>
                <a:tc>
                  <a:txBody>
                    <a:bodyPr/>
                    <a:lstStyle/>
                    <a:p>
                      <a:pPr algn="ctr"/>
                      <a:r>
                        <a:rPr lang="tr-TR" sz="1800" b="1" kern="1200" dirty="0" smtClean="0">
                          <a:solidFill>
                            <a:schemeClr val="dk1"/>
                          </a:solidFill>
                          <a:latin typeface="+mn-lt"/>
                          <a:ea typeface="+mn-ea"/>
                          <a:cs typeface="+mn-cs"/>
                        </a:rPr>
                        <a:t>341,820</a:t>
                      </a:r>
                      <a:endParaRPr lang="tr-TR" b="1" dirty="0"/>
                    </a:p>
                  </a:txBody>
                  <a:tcPr/>
                </a:tc>
              </a:tr>
              <a:tr h="459076">
                <a:tc>
                  <a:txBody>
                    <a:bodyPr/>
                    <a:lstStyle/>
                    <a:p>
                      <a:r>
                        <a:rPr lang="tr-TR" sz="2000" b="1" dirty="0" smtClean="0"/>
                        <a:t>E.</a:t>
                      </a:r>
                      <a:r>
                        <a:rPr lang="tr-TR" sz="2000" b="1" dirty="0" err="1" smtClean="0"/>
                        <a:t>Akdağ</a:t>
                      </a:r>
                      <a:r>
                        <a:rPr lang="tr-TR" sz="2000" b="1" dirty="0" smtClean="0"/>
                        <a:t> Anadolu Öğretmen Lisesi</a:t>
                      </a:r>
                      <a:endParaRPr lang="tr-TR" sz="2000" b="1" dirty="0"/>
                    </a:p>
                  </a:txBody>
                  <a:tcPr/>
                </a:tc>
                <a:tc>
                  <a:txBody>
                    <a:bodyPr/>
                    <a:lstStyle/>
                    <a:p>
                      <a:pPr algn="ctr"/>
                      <a:r>
                        <a:rPr lang="tr-TR" sz="1800" b="1" kern="1200" dirty="0" smtClean="0">
                          <a:solidFill>
                            <a:schemeClr val="dk1"/>
                          </a:solidFill>
                          <a:latin typeface="+mn-lt"/>
                          <a:ea typeface="+mn-ea"/>
                          <a:cs typeface="+mn-cs"/>
                        </a:rPr>
                        <a:t>416,567</a:t>
                      </a:r>
                      <a:endParaRPr lang="tr-TR" b="1" dirty="0"/>
                    </a:p>
                  </a:txBody>
                  <a:tcPr/>
                </a:tc>
              </a:tr>
              <a:tr h="459076">
                <a:tc>
                  <a:txBody>
                    <a:bodyPr/>
                    <a:lstStyle/>
                    <a:p>
                      <a:r>
                        <a:rPr lang="tr-TR" sz="2000" b="1" dirty="0" smtClean="0"/>
                        <a:t>Kırşehir Anadolu Öğretmen Lisesi</a:t>
                      </a:r>
                      <a:endParaRPr lang="tr-TR" sz="2000" b="1" dirty="0"/>
                    </a:p>
                  </a:txBody>
                  <a:tcPr/>
                </a:tc>
                <a:tc>
                  <a:txBody>
                    <a:bodyPr/>
                    <a:lstStyle/>
                    <a:p>
                      <a:pPr algn="ctr"/>
                      <a:r>
                        <a:rPr lang="tr-TR" sz="1800" b="1" kern="1200" dirty="0" smtClean="0">
                          <a:solidFill>
                            <a:schemeClr val="dk1"/>
                          </a:solidFill>
                          <a:latin typeface="+mn-lt"/>
                          <a:ea typeface="+mn-ea"/>
                          <a:cs typeface="+mn-cs"/>
                        </a:rPr>
                        <a:t>441,857</a:t>
                      </a:r>
                      <a:endParaRPr lang="tr-TR" b="1" dirty="0"/>
                    </a:p>
                  </a:txBody>
                  <a:tcPr/>
                </a:tc>
              </a:tr>
              <a:tr h="459076">
                <a:tc>
                  <a:txBody>
                    <a:bodyPr/>
                    <a:lstStyle/>
                    <a:p>
                      <a:r>
                        <a:rPr lang="tr-TR" sz="2000" b="1" dirty="0" smtClean="0"/>
                        <a:t>Yozgat Anadolu Lisesi</a:t>
                      </a:r>
                      <a:endParaRPr lang="tr-TR" sz="2000" b="1" dirty="0"/>
                    </a:p>
                  </a:txBody>
                  <a:tcPr/>
                </a:tc>
                <a:tc>
                  <a:txBody>
                    <a:bodyPr/>
                    <a:lstStyle/>
                    <a:p>
                      <a:pPr algn="ctr"/>
                      <a:r>
                        <a:rPr lang="tr-TR" sz="1800" b="1" kern="1200" dirty="0" smtClean="0">
                          <a:solidFill>
                            <a:schemeClr val="dk1"/>
                          </a:solidFill>
                          <a:latin typeface="+mn-lt"/>
                          <a:ea typeface="+mn-ea"/>
                          <a:cs typeface="+mn-cs"/>
                        </a:rPr>
                        <a:t>365,151</a:t>
                      </a:r>
                      <a:endParaRPr lang="tr-TR" b="1" dirty="0"/>
                    </a:p>
                  </a:txBody>
                  <a:tcPr/>
                </a:tc>
              </a:tr>
              <a:tr h="459076">
                <a:tc>
                  <a:txBody>
                    <a:bodyPr/>
                    <a:lstStyle/>
                    <a:p>
                      <a:r>
                        <a:rPr lang="tr-TR" sz="2000" b="1" dirty="0" smtClean="0"/>
                        <a:t>Ş.Mehmet</a:t>
                      </a:r>
                      <a:r>
                        <a:rPr lang="tr-TR" sz="2000" b="1" baseline="0" dirty="0" smtClean="0"/>
                        <a:t> Tez Anadolu Lisesi</a:t>
                      </a:r>
                      <a:endParaRPr lang="tr-TR" sz="2000" b="1" dirty="0"/>
                    </a:p>
                  </a:txBody>
                  <a:tcPr/>
                </a:tc>
                <a:tc>
                  <a:txBody>
                    <a:bodyPr/>
                    <a:lstStyle/>
                    <a:p>
                      <a:pPr algn="ctr"/>
                      <a:r>
                        <a:rPr lang="tr-TR" sz="1800" b="1" kern="1200" dirty="0" smtClean="0">
                          <a:solidFill>
                            <a:schemeClr val="dk1"/>
                          </a:solidFill>
                          <a:latin typeface="+mn-lt"/>
                          <a:ea typeface="+mn-ea"/>
                          <a:cs typeface="+mn-cs"/>
                        </a:rPr>
                        <a:t>293,544</a:t>
                      </a:r>
                      <a:endParaRPr lang="tr-TR" b="1" dirty="0"/>
                    </a:p>
                  </a:txBody>
                  <a:tcPr/>
                </a:tc>
              </a:tr>
              <a:tr h="459076">
                <a:tc>
                  <a:txBody>
                    <a:bodyPr/>
                    <a:lstStyle/>
                    <a:p>
                      <a:r>
                        <a:rPr lang="tr-TR" sz="2000" b="1" dirty="0" err="1" smtClean="0"/>
                        <a:t>M.Akif</a:t>
                      </a:r>
                      <a:r>
                        <a:rPr lang="tr-TR" sz="2000" b="1" dirty="0" smtClean="0"/>
                        <a:t> Ersoy Anadolu Lisesi</a:t>
                      </a:r>
                      <a:endParaRPr lang="tr-TR" sz="2000" b="1" dirty="0"/>
                    </a:p>
                  </a:txBody>
                  <a:tcPr/>
                </a:tc>
                <a:tc>
                  <a:txBody>
                    <a:bodyPr/>
                    <a:lstStyle/>
                    <a:p>
                      <a:pPr algn="ctr"/>
                      <a:r>
                        <a:rPr lang="tr-TR" sz="1800" b="1" kern="1200" dirty="0" smtClean="0">
                          <a:solidFill>
                            <a:schemeClr val="dk1"/>
                          </a:solidFill>
                          <a:latin typeface="+mn-lt"/>
                          <a:ea typeface="+mn-ea"/>
                          <a:cs typeface="+mn-cs"/>
                        </a:rPr>
                        <a:t>256,134</a:t>
                      </a:r>
                      <a:endParaRPr lang="tr-TR" b="1" dirty="0"/>
                    </a:p>
                  </a:txBody>
                  <a:tcPr/>
                </a:tc>
              </a:tr>
              <a:tr h="395739">
                <a:tc>
                  <a:txBody>
                    <a:bodyPr/>
                    <a:lstStyle/>
                    <a:p>
                      <a:r>
                        <a:rPr lang="tr-TR" sz="2000" b="1" dirty="0" smtClean="0"/>
                        <a:t>Yerköy Sağlık Meslek Lisesi</a:t>
                      </a:r>
                      <a:endParaRPr lang="tr-TR" sz="2000" b="1" dirty="0"/>
                    </a:p>
                  </a:txBody>
                  <a:tcPr/>
                </a:tc>
                <a:tc>
                  <a:txBody>
                    <a:bodyPr/>
                    <a:lstStyle/>
                    <a:p>
                      <a:pPr algn="ctr"/>
                      <a:r>
                        <a:rPr lang="tr-TR" sz="1800" b="1" kern="1200" dirty="0" smtClean="0">
                          <a:solidFill>
                            <a:schemeClr val="dk1"/>
                          </a:solidFill>
                          <a:latin typeface="+mn-lt"/>
                          <a:ea typeface="+mn-ea"/>
                          <a:cs typeface="+mn-cs"/>
                        </a:rPr>
                        <a:t>356,847</a:t>
                      </a:r>
                      <a:endParaRPr lang="tr-TR" b="1" dirty="0"/>
                    </a:p>
                  </a:txBody>
                  <a:tcPr/>
                </a:tc>
              </a:tr>
            </a:tbl>
          </a:graphicData>
        </a:graphic>
      </p:graphicFrame>
    </p:spTree>
    <p:extLst>
      <p:ext uri="{BB962C8B-B14F-4D97-AF65-F5344CB8AC3E}">
        <p14:creationId xmlns:p14="http://schemas.microsoft.com/office/powerpoint/2010/main" val="25130660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15616" y="1196752"/>
            <a:ext cx="7235981" cy="5133316"/>
          </a:xfrm>
        </p:spPr>
        <p:txBody>
          <a:bodyPr/>
          <a:lstStyle/>
          <a:p>
            <a:pPr algn="ctr"/>
            <a:r>
              <a:rPr lang="tr-TR" sz="2800" dirty="0" smtClean="0">
                <a:solidFill>
                  <a:srgbClr val="FF0000"/>
                </a:solidFill>
              </a:rPr>
              <a:t/>
            </a:r>
            <a:br>
              <a:rPr lang="tr-TR" sz="2800" dirty="0" smtClean="0">
                <a:solidFill>
                  <a:srgbClr val="FF0000"/>
                </a:solidFill>
              </a:rPr>
            </a:br>
            <a:r>
              <a:rPr lang="tr-TR" sz="2800" dirty="0" smtClean="0">
                <a:solidFill>
                  <a:srgbClr val="FF0000"/>
                </a:solidFill>
              </a:rPr>
              <a:t/>
            </a:r>
            <a:br>
              <a:rPr lang="tr-TR" sz="2800" dirty="0" smtClean="0">
                <a:solidFill>
                  <a:srgbClr val="FF0000"/>
                </a:solidFill>
              </a:rPr>
            </a:br>
            <a:r>
              <a:rPr lang="tr-TR" sz="2800" dirty="0" smtClean="0">
                <a:solidFill>
                  <a:srgbClr val="FF0000"/>
                </a:solidFill>
              </a:rPr>
              <a:t/>
            </a:r>
            <a:br>
              <a:rPr lang="tr-TR" sz="2800" dirty="0" smtClean="0">
                <a:solidFill>
                  <a:srgbClr val="FF0000"/>
                </a:solidFill>
              </a:rPr>
            </a:br>
            <a:r>
              <a:rPr lang="tr-TR" sz="2800" dirty="0" smtClean="0">
                <a:solidFill>
                  <a:srgbClr val="FF0000"/>
                </a:solidFill>
              </a:rPr>
              <a:t/>
            </a:r>
            <a:br>
              <a:rPr lang="tr-TR" sz="2800" dirty="0" smtClean="0">
                <a:solidFill>
                  <a:srgbClr val="FF0000"/>
                </a:solidFill>
              </a:rPr>
            </a:br>
            <a:r>
              <a:rPr lang="tr-TR" sz="2800" dirty="0" smtClean="0">
                <a:solidFill>
                  <a:srgbClr val="FF0000"/>
                </a:solidFill>
              </a:rPr>
              <a:t>UNUTMAYIN</a:t>
            </a:r>
            <a:br>
              <a:rPr lang="tr-TR" sz="2800" dirty="0" smtClean="0">
                <a:solidFill>
                  <a:srgbClr val="FF0000"/>
                </a:solidFill>
              </a:rPr>
            </a:br>
            <a:r>
              <a:rPr lang="tr-TR" sz="2800" dirty="0" smtClean="0">
                <a:solidFill>
                  <a:srgbClr val="FF0000"/>
                </a:solidFill>
              </a:rPr>
              <a:t>YATARAK ÜRETEN TEK CANLI TAVUKTUR!.. </a:t>
            </a:r>
            <a:endParaRPr lang="tr-TR" sz="2800" dirty="0">
              <a:solidFill>
                <a:srgbClr val="FF0000"/>
              </a:solidFill>
            </a:endParaRPr>
          </a:p>
        </p:txBody>
      </p:sp>
      <p:sp>
        <p:nvSpPr>
          <p:cNvPr id="3" name="İçerik Yer Tutucusu 2"/>
          <p:cNvSpPr>
            <a:spLocks noGrp="1"/>
          </p:cNvSpPr>
          <p:nvPr>
            <p:ph type="subTitle" idx="1"/>
          </p:nvPr>
        </p:nvSpPr>
        <p:spPr/>
        <p:txBody>
          <a:bodyPr/>
          <a:lstStyle/>
          <a:p>
            <a:endParaRPr lang="tr-TR" dirty="0" smtClean="0"/>
          </a:p>
          <a:p>
            <a:endParaRPr lang="tr-TR" dirty="0"/>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35696" y="1412776"/>
            <a:ext cx="5760640" cy="3960440"/>
          </a:xfrm>
          <a:prstGeom prst="rect">
            <a:avLst/>
          </a:prstGeom>
        </p:spPr>
      </p:pic>
      <p:sp>
        <p:nvSpPr>
          <p:cNvPr id="5" name="4 Metin kutusu"/>
          <p:cNvSpPr txBox="1"/>
          <p:nvPr/>
        </p:nvSpPr>
        <p:spPr>
          <a:xfrm>
            <a:off x="2090548" y="332656"/>
            <a:ext cx="5256584" cy="707886"/>
          </a:xfrm>
          <a:prstGeom prst="rect">
            <a:avLst/>
          </a:prstGeom>
          <a:noFill/>
        </p:spPr>
        <p:txBody>
          <a:bodyPr wrap="square" rtlCol="0">
            <a:spAutoFit/>
          </a:bodyPr>
          <a:lstStyle/>
          <a:p>
            <a:pPr algn="ctr"/>
            <a:r>
              <a:rPr lang="tr-TR" sz="4000" b="1" dirty="0" smtClean="0">
                <a:solidFill>
                  <a:srgbClr val="FF0000"/>
                </a:solidFill>
              </a:rPr>
              <a:t>ÇALIŞMAK LAZIM!..</a:t>
            </a:r>
            <a:endParaRPr lang="tr-TR" sz="4000" b="1" dirty="0">
              <a:solidFill>
                <a:srgbClr val="FF0000"/>
              </a:solidFill>
            </a:endParaRPr>
          </a:p>
        </p:txBody>
      </p:sp>
    </p:spTree>
    <p:extLst>
      <p:ext uri="{BB962C8B-B14F-4D97-AF65-F5344CB8AC3E}">
        <p14:creationId xmlns:p14="http://schemas.microsoft.com/office/powerpoint/2010/main" val="3905021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404664"/>
            <a:ext cx="8147248" cy="5760640"/>
          </a:xfrm>
        </p:spPr>
        <p:txBody>
          <a:bodyPr>
            <a:normAutofit lnSpcReduction="10000"/>
          </a:bodyPr>
          <a:lstStyle/>
          <a:p>
            <a:pPr marL="0" indent="0">
              <a:buNone/>
            </a:pPr>
            <a:r>
              <a:rPr lang="tr-TR" sz="3600" b="1" dirty="0" smtClean="0">
                <a:solidFill>
                  <a:srgbClr val="FF0000"/>
                </a:solidFill>
              </a:rPr>
              <a:t>Temel </a:t>
            </a:r>
            <a:r>
              <a:rPr lang="tr-TR" sz="3600" b="1" dirty="0">
                <a:solidFill>
                  <a:srgbClr val="FF0000"/>
                </a:solidFill>
              </a:rPr>
              <a:t>Eğitimden Ortaöğretime Geçiş</a:t>
            </a:r>
            <a:r>
              <a:rPr lang="tr-TR" dirty="0" smtClean="0">
                <a:solidFill>
                  <a:srgbClr val="FF0000"/>
                </a:solidFill>
              </a:rPr>
              <a:t/>
            </a:r>
            <a:br>
              <a:rPr lang="tr-TR" dirty="0" smtClean="0">
                <a:solidFill>
                  <a:srgbClr val="FF0000"/>
                </a:solidFill>
              </a:rPr>
            </a:br>
            <a:endParaRPr lang="tr-TR" dirty="0" smtClean="0">
              <a:solidFill>
                <a:srgbClr val="FF0000"/>
              </a:solidFill>
            </a:endParaRPr>
          </a:p>
          <a:p>
            <a:pPr marL="0" indent="0">
              <a:buNone/>
            </a:pPr>
            <a:r>
              <a:rPr lang="tr-TR" dirty="0" smtClean="0">
                <a:solidFill>
                  <a:srgbClr val="FF0000"/>
                </a:solidFill>
              </a:rPr>
              <a:t/>
            </a:r>
            <a:br>
              <a:rPr lang="tr-TR" dirty="0" smtClean="0">
                <a:solidFill>
                  <a:srgbClr val="FF0000"/>
                </a:solidFill>
              </a:rPr>
            </a:br>
            <a:r>
              <a:rPr lang="tr-TR" dirty="0" smtClean="0">
                <a:solidFill>
                  <a:schemeClr val="tx1">
                    <a:lumMod val="95000"/>
                    <a:lumOff val="5000"/>
                  </a:schemeClr>
                </a:solidFill>
              </a:rPr>
              <a:t>Bu </a:t>
            </a:r>
            <a:r>
              <a:rPr lang="tr-TR" dirty="0">
                <a:solidFill>
                  <a:schemeClr val="tx1">
                    <a:lumMod val="95000"/>
                    <a:lumOff val="5000"/>
                  </a:schemeClr>
                </a:solidFill>
              </a:rPr>
              <a:t>çerçevede, öğrenci, öğretmen ve okul arasındaki </a:t>
            </a:r>
            <a:r>
              <a:rPr lang="tr-TR" dirty="0" smtClean="0">
                <a:solidFill>
                  <a:schemeClr val="tx1">
                    <a:lumMod val="95000"/>
                    <a:lumOff val="5000"/>
                  </a:schemeClr>
                </a:solidFill>
              </a:rPr>
              <a:t>ilişkiyi güçlendirmeyi </a:t>
            </a:r>
            <a:r>
              <a:rPr lang="tr-TR" dirty="0">
                <a:solidFill>
                  <a:schemeClr val="tx1">
                    <a:lumMod val="95000"/>
                    <a:lumOff val="5000"/>
                  </a:schemeClr>
                </a:solidFill>
              </a:rPr>
              <a:t>hedefleyen eğitim politikamızın </a:t>
            </a:r>
            <a:r>
              <a:rPr lang="tr-TR" dirty="0" smtClean="0">
                <a:solidFill>
                  <a:schemeClr val="tx1">
                    <a:lumMod val="95000"/>
                    <a:lumOff val="5000"/>
                  </a:schemeClr>
                </a:solidFill>
              </a:rPr>
              <a:t>gereği olarak</a:t>
            </a:r>
            <a:r>
              <a:rPr lang="tr-TR" dirty="0">
                <a:solidFill>
                  <a:schemeClr val="tx1">
                    <a:lumMod val="95000"/>
                    <a:lumOff val="5000"/>
                  </a:schemeClr>
                </a:solidFill>
              </a:rPr>
              <a:t>, ortaöğretime geçiş uygulaması güncellenmiştir.</a:t>
            </a:r>
            <a:br>
              <a:rPr lang="tr-TR" dirty="0">
                <a:solidFill>
                  <a:schemeClr val="tx1">
                    <a:lumMod val="95000"/>
                    <a:lumOff val="5000"/>
                  </a:schemeClr>
                </a:solidFill>
              </a:rPr>
            </a:br>
            <a:r>
              <a:rPr lang="tr-TR" dirty="0">
                <a:solidFill>
                  <a:schemeClr val="tx1">
                    <a:lumMod val="95000"/>
                    <a:lumOff val="5000"/>
                  </a:schemeClr>
                </a:solidFill>
              </a:rPr>
              <a:t/>
            </a:r>
            <a:br>
              <a:rPr lang="tr-TR" dirty="0">
                <a:solidFill>
                  <a:schemeClr val="tx1">
                    <a:lumMod val="95000"/>
                    <a:lumOff val="5000"/>
                  </a:schemeClr>
                </a:solidFill>
              </a:rPr>
            </a:br>
            <a:r>
              <a:rPr lang="tr-TR" dirty="0">
                <a:solidFill>
                  <a:schemeClr val="tx1">
                    <a:lumMod val="95000"/>
                    <a:lumOff val="5000"/>
                  </a:schemeClr>
                </a:solidFill>
              </a:rPr>
              <a:t>Yeni uygulamanın temel niteliği, öğrenci başarısını anlık</a:t>
            </a:r>
          </a:p>
          <a:p>
            <a:pPr marL="0" indent="0">
              <a:buNone/>
            </a:pPr>
            <a:r>
              <a:rPr lang="tr-TR" dirty="0">
                <a:solidFill>
                  <a:schemeClr val="tx1">
                    <a:lumMod val="95000"/>
                    <a:lumOff val="5000"/>
                  </a:schemeClr>
                </a:solidFill>
              </a:rPr>
              <a:t>bir performansa dayalı olarak değil, geniş bir zaman</a:t>
            </a:r>
          </a:p>
          <a:p>
            <a:pPr marL="0" indent="0">
              <a:buNone/>
            </a:pPr>
            <a:r>
              <a:rPr lang="tr-TR" dirty="0">
                <a:solidFill>
                  <a:schemeClr val="tx1">
                    <a:lumMod val="95000"/>
                    <a:lumOff val="5000"/>
                  </a:schemeClr>
                </a:solidFill>
              </a:rPr>
              <a:t>dilimine yayarak belirlemektir.</a:t>
            </a:r>
          </a:p>
        </p:txBody>
      </p:sp>
    </p:spTree>
    <p:extLst>
      <p:ext uri="{BB962C8B-B14F-4D97-AF65-F5344CB8AC3E}">
        <p14:creationId xmlns:p14="http://schemas.microsoft.com/office/powerpoint/2010/main" val="390567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88640"/>
            <a:ext cx="7239000" cy="1143000"/>
          </a:xfrm>
        </p:spPr>
        <p:txBody>
          <a:bodyPr/>
          <a:lstStyle/>
          <a:p>
            <a:pPr algn="ctr"/>
            <a:r>
              <a:rPr lang="tr-TR" sz="5400" dirty="0" smtClean="0">
                <a:solidFill>
                  <a:srgbClr val="FF0000"/>
                </a:solidFill>
                <a:effectLst/>
                <a:latin typeface="+mn-lt"/>
              </a:rPr>
              <a:t>Amaçlar</a:t>
            </a:r>
            <a:endParaRPr lang="tr-TR" sz="5400" dirty="0">
              <a:solidFill>
                <a:srgbClr val="FF0000"/>
              </a:solidFill>
              <a:effectLst/>
              <a:latin typeface="+mn-lt"/>
            </a:endParaRPr>
          </a:p>
        </p:txBody>
      </p:sp>
      <p:sp>
        <p:nvSpPr>
          <p:cNvPr id="3" name="İçerik Yer Tutucusu 2"/>
          <p:cNvSpPr>
            <a:spLocks noGrp="1"/>
          </p:cNvSpPr>
          <p:nvPr>
            <p:ph idx="1"/>
          </p:nvPr>
        </p:nvSpPr>
        <p:spPr>
          <a:xfrm>
            <a:off x="755576" y="1700808"/>
            <a:ext cx="7467600" cy="4419600"/>
          </a:xfrm>
        </p:spPr>
        <p:txBody>
          <a:bodyPr/>
          <a:lstStyle/>
          <a:p>
            <a:r>
              <a:rPr lang="tr-TR" dirty="0" smtClean="0"/>
              <a:t>Öğrenci, öğretmen ve okul ilişkisini güçlendirmek</a:t>
            </a:r>
          </a:p>
          <a:p>
            <a:pPr marL="0" indent="0">
              <a:buNone/>
            </a:pPr>
            <a:endParaRPr lang="tr-TR" dirty="0" smtClean="0"/>
          </a:p>
          <a:p>
            <a:r>
              <a:rPr lang="tr-TR" dirty="0" smtClean="0"/>
              <a:t>Eğitim </a:t>
            </a:r>
            <a:r>
              <a:rPr lang="tr-TR" dirty="0"/>
              <a:t>sürecinde öğretmenlerin ve okulun </a:t>
            </a:r>
            <a:r>
              <a:rPr lang="tr-TR" dirty="0" smtClean="0"/>
              <a:t>rolünü daha </a:t>
            </a:r>
            <a:r>
              <a:rPr lang="tr-TR" dirty="0"/>
              <a:t>etkin </a:t>
            </a:r>
            <a:r>
              <a:rPr lang="tr-TR" dirty="0" smtClean="0"/>
              <a:t>kılmak</a:t>
            </a:r>
          </a:p>
          <a:p>
            <a:endParaRPr lang="tr-TR" dirty="0"/>
          </a:p>
          <a:p>
            <a:r>
              <a:rPr lang="tr-TR" dirty="0"/>
              <a:t>Ülke çapında müfredatın eş zamanlı </a:t>
            </a:r>
            <a:r>
              <a:rPr lang="tr-TR" dirty="0" smtClean="0"/>
              <a:t>uygulanmasını sağlamak</a:t>
            </a:r>
            <a:endParaRPr lang="tr-TR" dirty="0"/>
          </a:p>
        </p:txBody>
      </p:sp>
      <p:pic>
        <p:nvPicPr>
          <p:cNvPr id="4" name="Picture 2" descr="http://portal.kays.kalkinma.gov.tr/wp-content/uploads/2012/12/1-1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304800"/>
            <a:ext cx="1655619" cy="1655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832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88640"/>
            <a:ext cx="7239000" cy="1143000"/>
          </a:xfrm>
        </p:spPr>
        <p:txBody>
          <a:bodyPr/>
          <a:lstStyle/>
          <a:p>
            <a:pPr algn="ctr"/>
            <a:r>
              <a:rPr lang="tr-TR" sz="5400" dirty="0" smtClean="0">
                <a:solidFill>
                  <a:srgbClr val="FF0000"/>
                </a:solidFill>
                <a:effectLst/>
              </a:rPr>
              <a:t>Amaçlar</a:t>
            </a:r>
            <a:endParaRPr lang="tr-TR" sz="5400" dirty="0">
              <a:solidFill>
                <a:srgbClr val="FF0000"/>
              </a:solidFill>
              <a:effectLst/>
            </a:endParaRPr>
          </a:p>
        </p:txBody>
      </p:sp>
      <p:sp>
        <p:nvSpPr>
          <p:cNvPr id="3" name="İçerik Yer Tutucusu 2"/>
          <p:cNvSpPr>
            <a:spLocks noGrp="1"/>
          </p:cNvSpPr>
          <p:nvPr>
            <p:ph idx="1"/>
          </p:nvPr>
        </p:nvSpPr>
        <p:spPr>
          <a:xfrm>
            <a:off x="755576" y="1700808"/>
            <a:ext cx="7467600" cy="4419600"/>
          </a:xfrm>
        </p:spPr>
        <p:txBody>
          <a:bodyPr>
            <a:normAutofit/>
          </a:bodyPr>
          <a:lstStyle/>
          <a:p>
            <a:endParaRPr lang="tr-TR" dirty="0" smtClean="0"/>
          </a:p>
          <a:p>
            <a:r>
              <a:rPr lang="tr-TR" dirty="0" smtClean="0"/>
              <a:t>Sınav </a:t>
            </a:r>
            <a:r>
              <a:rPr lang="tr-TR" dirty="0"/>
              <a:t>kaygısını sürece yayarak </a:t>
            </a:r>
            <a:r>
              <a:rPr lang="tr-TR" dirty="0" smtClean="0"/>
              <a:t>azaltmak</a:t>
            </a:r>
          </a:p>
          <a:p>
            <a:endParaRPr lang="tr-TR" dirty="0"/>
          </a:p>
          <a:p>
            <a:r>
              <a:rPr lang="tr-TR" dirty="0"/>
              <a:t>Öğretmenin meslekî performansını </a:t>
            </a:r>
            <a:r>
              <a:rPr lang="tr-TR" dirty="0" smtClean="0"/>
              <a:t>artırmak</a:t>
            </a:r>
          </a:p>
          <a:p>
            <a:endParaRPr lang="tr-TR" dirty="0"/>
          </a:p>
          <a:p>
            <a:r>
              <a:rPr lang="tr-TR" dirty="0"/>
              <a:t>Okul dışı eğitim kurumlarına </a:t>
            </a:r>
            <a:r>
              <a:rPr lang="tr-TR" dirty="0" smtClean="0"/>
              <a:t>yönelik ihtiyacı azaltmak</a:t>
            </a:r>
          </a:p>
          <a:p>
            <a:endParaRPr lang="tr-TR" dirty="0"/>
          </a:p>
        </p:txBody>
      </p:sp>
      <p:pic>
        <p:nvPicPr>
          <p:cNvPr id="4" name="Picture 2" descr="http://portal.kays.kalkinma.gov.tr/wp-content/uploads/2012/12/1-1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0272" y="287823"/>
            <a:ext cx="1655619" cy="1655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283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88640"/>
            <a:ext cx="7239000" cy="1143000"/>
          </a:xfrm>
        </p:spPr>
        <p:txBody>
          <a:bodyPr/>
          <a:lstStyle/>
          <a:p>
            <a:pPr algn="ctr"/>
            <a:r>
              <a:rPr lang="tr-TR" sz="5400" dirty="0" smtClean="0">
                <a:solidFill>
                  <a:srgbClr val="FF0000"/>
                </a:solidFill>
                <a:effectLst/>
              </a:rPr>
              <a:t>Amaçlar</a:t>
            </a:r>
            <a:endParaRPr lang="tr-TR" sz="5400" dirty="0">
              <a:solidFill>
                <a:srgbClr val="FF0000"/>
              </a:solidFill>
              <a:effectLst/>
            </a:endParaRPr>
          </a:p>
        </p:txBody>
      </p:sp>
      <p:sp>
        <p:nvSpPr>
          <p:cNvPr id="3" name="İçerik Yer Tutucusu 2"/>
          <p:cNvSpPr>
            <a:spLocks noGrp="1"/>
          </p:cNvSpPr>
          <p:nvPr>
            <p:ph idx="1"/>
          </p:nvPr>
        </p:nvSpPr>
        <p:spPr>
          <a:xfrm>
            <a:off x="755576" y="1700808"/>
            <a:ext cx="7467600" cy="4419600"/>
          </a:xfrm>
        </p:spPr>
        <p:txBody>
          <a:bodyPr>
            <a:normAutofit/>
          </a:bodyPr>
          <a:lstStyle/>
          <a:p>
            <a:r>
              <a:rPr lang="tr-TR" dirty="0"/>
              <a:t>Öğretim programlarının </a:t>
            </a:r>
            <a:r>
              <a:rPr lang="tr-TR" dirty="0" smtClean="0"/>
              <a:t>uygulanmasını   </a:t>
            </a:r>
            <a:r>
              <a:rPr lang="tr-TR" dirty="0" err="1" smtClean="0"/>
              <a:t>veöğrenci</a:t>
            </a:r>
            <a:r>
              <a:rPr lang="tr-TR" dirty="0" smtClean="0"/>
              <a:t> kazanımlarını </a:t>
            </a:r>
            <a:r>
              <a:rPr lang="tr-TR" dirty="0"/>
              <a:t>objektif bir şekilde izlemek </a:t>
            </a:r>
            <a:r>
              <a:rPr lang="tr-TR" dirty="0" smtClean="0"/>
              <a:t>ve değerlendirmek.</a:t>
            </a:r>
          </a:p>
          <a:p>
            <a:endParaRPr lang="tr-TR" dirty="0"/>
          </a:p>
          <a:p>
            <a:r>
              <a:rPr lang="tr-TR" dirty="0"/>
              <a:t>Telafi imkanı sağlayarak tek </a:t>
            </a:r>
            <a:r>
              <a:rPr lang="tr-TR" dirty="0" smtClean="0"/>
              <a:t>sınavdan kaynaklanan </a:t>
            </a:r>
            <a:r>
              <a:rPr lang="tr-TR" dirty="0"/>
              <a:t>olumsuzlukları </a:t>
            </a:r>
            <a:r>
              <a:rPr lang="tr-TR" dirty="0" smtClean="0"/>
              <a:t>azaltmak</a:t>
            </a:r>
          </a:p>
          <a:p>
            <a:endParaRPr lang="tr-TR" dirty="0" smtClean="0"/>
          </a:p>
          <a:p>
            <a:r>
              <a:rPr lang="tr-TR" dirty="0" smtClean="0"/>
              <a:t>Öğrencilerin </a:t>
            </a:r>
            <a:r>
              <a:rPr lang="tr-TR" dirty="0"/>
              <a:t>okula devamsızlığını en </a:t>
            </a:r>
            <a:r>
              <a:rPr lang="tr-TR" dirty="0" smtClean="0"/>
              <a:t>aza indirmek</a:t>
            </a:r>
            <a:endParaRPr lang="tr-TR" dirty="0"/>
          </a:p>
        </p:txBody>
      </p:sp>
      <p:pic>
        <p:nvPicPr>
          <p:cNvPr id="4" name="Picture 2" descr="http://portal.kays.kalkinma.gov.tr/wp-content/uploads/2012/12/1-1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98978" y="332656"/>
            <a:ext cx="1655619" cy="1655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6735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88640"/>
            <a:ext cx="7239000" cy="1143000"/>
          </a:xfrm>
        </p:spPr>
        <p:txBody>
          <a:bodyPr/>
          <a:lstStyle/>
          <a:p>
            <a:pPr algn="ctr"/>
            <a:r>
              <a:rPr lang="tr-TR" sz="5400" dirty="0" smtClean="0">
                <a:solidFill>
                  <a:srgbClr val="FF0000"/>
                </a:solidFill>
                <a:effectLst/>
              </a:rPr>
              <a:t>Amaçlar</a:t>
            </a:r>
            <a:endParaRPr lang="tr-TR" sz="5400" dirty="0">
              <a:solidFill>
                <a:srgbClr val="FF0000"/>
              </a:solidFill>
              <a:effectLst/>
            </a:endParaRPr>
          </a:p>
        </p:txBody>
      </p:sp>
      <p:sp>
        <p:nvSpPr>
          <p:cNvPr id="3" name="İçerik Yer Tutucusu 2"/>
          <p:cNvSpPr>
            <a:spLocks noGrp="1"/>
          </p:cNvSpPr>
          <p:nvPr>
            <p:ph idx="1"/>
          </p:nvPr>
        </p:nvSpPr>
        <p:spPr>
          <a:xfrm>
            <a:off x="755576" y="1700808"/>
            <a:ext cx="7467600" cy="4419600"/>
          </a:xfrm>
        </p:spPr>
        <p:txBody>
          <a:bodyPr>
            <a:normAutofit/>
          </a:bodyPr>
          <a:lstStyle/>
          <a:p>
            <a:endParaRPr lang="tr-TR" dirty="0" smtClean="0"/>
          </a:p>
          <a:p>
            <a:r>
              <a:rPr lang="tr-TR" dirty="0" smtClean="0"/>
              <a:t> Orta </a:t>
            </a:r>
            <a:r>
              <a:rPr lang="tr-TR" dirty="0"/>
              <a:t>ve uzun vadede öğrencinin ders dışı </a:t>
            </a:r>
          </a:p>
          <a:p>
            <a:pPr marL="0" indent="0">
              <a:buNone/>
            </a:pPr>
            <a:r>
              <a:rPr lang="tr-TR" dirty="0" smtClean="0"/>
              <a:t>     sosyal</a:t>
            </a:r>
            <a:r>
              <a:rPr lang="tr-TR" dirty="0"/>
              <a:t>, kültürel, sanatsal ve sportif </a:t>
            </a:r>
            <a:r>
              <a:rPr lang="tr-TR" dirty="0" smtClean="0"/>
              <a:t>etkinliklerini          </a:t>
            </a:r>
          </a:p>
          <a:p>
            <a:pPr marL="0" indent="0">
              <a:buNone/>
            </a:pPr>
            <a:r>
              <a:rPr lang="tr-TR" dirty="0" smtClean="0"/>
              <a:t>     değerlendirmek </a:t>
            </a:r>
          </a:p>
          <a:p>
            <a:pPr marL="0" indent="0">
              <a:buNone/>
            </a:pPr>
            <a:endParaRPr lang="tr-TR" dirty="0" smtClean="0"/>
          </a:p>
          <a:p>
            <a:r>
              <a:rPr lang="tr-TR" dirty="0"/>
              <a:t>Başarı değerlendirmesini sürece yaymak</a:t>
            </a:r>
          </a:p>
          <a:p>
            <a:pPr marL="0" indent="0">
              <a:buNone/>
            </a:pPr>
            <a:endParaRPr lang="tr-TR" dirty="0"/>
          </a:p>
          <a:p>
            <a:endParaRPr lang="tr-TR" dirty="0"/>
          </a:p>
        </p:txBody>
      </p:sp>
      <p:pic>
        <p:nvPicPr>
          <p:cNvPr id="4" name="Picture 2" descr="http://portal.kays.kalkinma.gov.tr/wp-content/uploads/2012/12/1-1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70315" y="304800"/>
            <a:ext cx="1655619" cy="1655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7995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116632"/>
            <a:ext cx="7239000" cy="1143000"/>
          </a:xfrm>
        </p:spPr>
        <p:txBody>
          <a:bodyPr/>
          <a:lstStyle/>
          <a:p>
            <a:pPr algn="ctr"/>
            <a:r>
              <a:rPr lang="tr-TR" sz="5400" dirty="0">
                <a:solidFill>
                  <a:srgbClr val="FF0000"/>
                </a:solidFill>
                <a:effectLst/>
              </a:rPr>
              <a:t>Uygulama</a:t>
            </a:r>
          </a:p>
        </p:txBody>
      </p:sp>
      <p:sp>
        <p:nvSpPr>
          <p:cNvPr id="3" name="İçerik Yer Tutucusu 2"/>
          <p:cNvSpPr>
            <a:spLocks noGrp="1"/>
          </p:cNvSpPr>
          <p:nvPr>
            <p:ph idx="1"/>
          </p:nvPr>
        </p:nvSpPr>
        <p:spPr>
          <a:xfrm>
            <a:off x="899592" y="1700808"/>
            <a:ext cx="7467600" cy="4419600"/>
          </a:xfrm>
        </p:spPr>
        <p:txBody>
          <a:bodyPr/>
          <a:lstStyle/>
          <a:p>
            <a:pPr marL="0" indent="0">
              <a:buNone/>
            </a:pPr>
            <a:endParaRPr lang="tr-TR" dirty="0" smtClean="0"/>
          </a:p>
          <a:p>
            <a:pPr marL="0" indent="0">
              <a:buNone/>
            </a:pPr>
            <a:r>
              <a:rPr lang="tr-TR" dirty="0" smtClean="0"/>
              <a:t>2013 </a:t>
            </a:r>
            <a:r>
              <a:rPr lang="tr-TR" dirty="0"/>
              <a:t>- 2014 eğitim - öğretim yılından başlayarak</a:t>
            </a:r>
          </a:p>
          <a:p>
            <a:pPr marL="0" indent="0">
              <a:buNone/>
            </a:pPr>
            <a:r>
              <a:rPr lang="tr-TR" dirty="0"/>
              <a:t>altı temel ders için 8 inci sınıfta öğretmen </a:t>
            </a:r>
            <a:r>
              <a:rPr lang="tr-TR" dirty="0" smtClean="0"/>
              <a:t>tarafından dönemsel </a:t>
            </a:r>
            <a:r>
              <a:rPr lang="tr-TR" dirty="0"/>
              <a:t>olarak yapılan sınavlardan bir tanesi </a:t>
            </a:r>
            <a:r>
              <a:rPr lang="tr-TR" dirty="0" smtClean="0"/>
              <a:t>ortak olarak </a:t>
            </a:r>
            <a:r>
              <a:rPr lang="tr-TR" dirty="0"/>
              <a:t>gerçekleştirilecek.</a:t>
            </a:r>
          </a:p>
        </p:txBody>
      </p:sp>
      <p:pic>
        <p:nvPicPr>
          <p:cNvPr id="4" name="Picture 2" descr="http://portal.kays.kalkinma.gov.tr/wp-content/uploads/2012/12/1-1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2" y="4725144"/>
            <a:ext cx="1655619" cy="1655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2119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TotalTime>
  <Words>977</Words>
  <Application>Microsoft Office PowerPoint</Application>
  <PresentationFormat>Ekran Gösterisi (4:3)</PresentationFormat>
  <Paragraphs>248</Paragraphs>
  <Slides>34</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34</vt:i4>
      </vt:variant>
    </vt:vector>
  </HeadingPairs>
  <TitlesOfParts>
    <vt:vector size="38" baseType="lpstr">
      <vt:lpstr>Calibri</vt:lpstr>
      <vt:lpstr>Constantia</vt:lpstr>
      <vt:lpstr>Wingdings 2</vt:lpstr>
      <vt:lpstr>Akış</vt:lpstr>
      <vt:lpstr>  TEMEL EĞİTİMDEN  ORTAÖĞRETİME GEÇİŞ SINAV SİSTEMİ TANITIMI </vt:lpstr>
      <vt:lpstr>PowerPoint Sunusu</vt:lpstr>
      <vt:lpstr>PowerPoint Sunusu</vt:lpstr>
      <vt:lpstr>PowerPoint Sunusu</vt:lpstr>
      <vt:lpstr>Amaçlar</vt:lpstr>
      <vt:lpstr>Amaçlar</vt:lpstr>
      <vt:lpstr>Amaçlar</vt:lpstr>
      <vt:lpstr>Amaçlar</vt:lpstr>
      <vt:lpstr>Uygulama</vt:lpstr>
      <vt:lpstr>Uygulama</vt:lpstr>
      <vt:lpstr>Uygulama</vt:lpstr>
      <vt:lpstr>PowerPoint Sunusu</vt:lpstr>
      <vt:lpstr>Uygulama</vt:lpstr>
      <vt:lpstr>Uygulama</vt:lpstr>
      <vt:lpstr>Uygulama</vt:lpstr>
      <vt:lpstr>Uygulama</vt:lpstr>
      <vt:lpstr>PowerPoint Sunusu</vt:lpstr>
      <vt:lpstr>PowerPoint Sunusu</vt:lpstr>
      <vt:lpstr>Yılsonu Başarı Puanı</vt:lpstr>
      <vt:lpstr>Ek Puan</vt:lpstr>
      <vt:lpstr>Ek Puan</vt:lpstr>
      <vt:lpstr>Ağırlıklandırılmış  Ortak  Sınav Puanı</vt:lpstr>
      <vt:lpstr>Ortak Sınav Sonuçları</vt:lpstr>
      <vt:lpstr>Yerleştirmeye Esas Puanın Hesaplanması</vt:lpstr>
      <vt:lpstr>PowerPoint Sunusu</vt:lpstr>
      <vt:lpstr>PowerPoint Sunusu</vt:lpstr>
      <vt:lpstr>Ortaöğretime Geçiş Nasıl Gerçekleşecek?</vt:lpstr>
      <vt:lpstr>Puan Eşitliği Halinde Ortaöğretime Yerleştirme Nasıl Gerçekleşecek?</vt:lpstr>
      <vt:lpstr>PowerPoint Sunusu</vt:lpstr>
      <vt:lpstr>ORTAK SINAVLAR UYGULAMA TAKVİMİ</vt:lpstr>
      <vt:lpstr>Ortak Sınavlar 1. Gün Oturumları</vt:lpstr>
      <vt:lpstr>Ortak Sınavlar 2. Gün Oturumları</vt:lpstr>
      <vt:lpstr>Çevremizdeki Bazı Liselerin Taban Puanı</vt:lpstr>
      <vt:lpstr>    UNUTMAYIN YATARAK ÜRETEN TEK CANLI TAVUKTUR!..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EĞİTİMDEN  ORTAÖĞRETİME GEÇİŞ SINAV SİSTEMİ TANITIMI</dc:title>
  <dc:creator>GoldTM</dc:creator>
  <cp:lastModifiedBy>RUKİYE</cp:lastModifiedBy>
  <cp:revision>9</cp:revision>
  <dcterms:created xsi:type="dcterms:W3CDTF">2013-11-06T14:31:50Z</dcterms:created>
  <dcterms:modified xsi:type="dcterms:W3CDTF">2016-02-28T20:16:53Z</dcterms:modified>
</cp:coreProperties>
</file>